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0" r:id="rId2"/>
    <p:sldId id="280" r:id="rId3"/>
    <p:sldId id="258" r:id="rId4"/>
    <p:sldId id="305" r:id="rId5"/>
    <p:sldId id="306" r:id="rId6"/>
    <p:sldId id="308" r:id="rId7"/>
    <p:sldId id="310" r:id="rId8"/>
    <p:sldId id="312" r:id="rId9"/>
    <p:sldId id="316" r:id="rId10"/>
    <p:sldId id="318" r:id="rId11"/>
    <p:sldId id="319" r:id="rId12"/>
    <p:sldId id="313" r:id="rId13"/>
    <p:sldId id="315" r:id="rId14"/>
    <p:sldId id="303" r:id="rId15"/>
  </p:sldIdLst>
  <p:sldSz cx="9144000" cy="5143500" type="screen16x9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4" autoAdjust="0"/>
    <p:restoredTop sz="90929"/>
  </p:normalViewPr>
  <p:slideViewPr>
    <p:cSldViewPr>
      <p:cViewPr>
        <p:scale>
          <a:sx n="100" d="100"/>
          <a:sy n="100" d="100"/>
        </p:scale>
        <p:origin x="-1152" y="-1800"/>
      </p:cViewPr>
      <p:guideLst>
        <p:guide orient="horz" pos="29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2857C-21B2-4AEB-98C8-35DCF2FFAC2E}" type="datetimeFigureOut">
              <a:rPr lang="nl-NL" smtClean="0"/>
              <a:pPr/>
              <a:t>22-05-14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C107-AFFC-45E8-95A0-FC39B2689D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3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05A0D-ACEF-8747-9DE3-1247CD368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4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1729B-383F-444C-9518-4B1505999D2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05A0D-ACEF-8747-9DE3-1247CD368D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301720"/>
            <a:ext cx="7772400" cy="1102519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DA831-F005-4659-87D3-EB6C60E91A5C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4B247-D9CC-8E4E-BECA-E4F6A7ADE2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0272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4FECE-C4DE-42A5-BB60-67BE8EFE8621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0B387-0BC5-EF49-A395-1E76F95D7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9602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457201"/>
            <a:ext cx="1943100" cy="3896748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2626" y="457201"/>
            <a:ext cx="5680075" cy="3896748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09345-3959-4BA6-94D5-94C7358447CD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CDFBB4-E030-0741-B22D-7126DC910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181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3B51AD-FAE1-C242-BC30-E1BF15B76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5014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3B49E3-0786-4A04-9ABE-4D12EFE2DAF2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442D3-874B-A046-9A60-45353F2A0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605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2625" y="1402557"/>
            <a:ext cx="3811588" cy="2951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4" y="1402557"/>
            <a:ext cx="3811587" cy="2951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050CBA-BD86-4022-986C-3BD14EFF1F4B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3C3DD-8886-2341-B5F3-F733649F7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677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AF8C8-3949-4B06-9B7D-8D5B8256AE69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0DF3F-FE8D-1842-84D7-3BF41D8FE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2489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D33A6-8D3E-43F0-A440-D97E82EF9B21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9C3838-3DF5-134C-B4C7-55EE3CADEC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861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E58FB-8ED8-4CAA-876D-F5818196A399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17318D-1F4C-3B4D-A6DC-D03C6A29A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052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9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77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3D31AB-7045-445D-AE29-50464E70A3DD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663AF-7569-5E41-8BD7-BDDCF7F78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903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28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18C63-8530-4302-9C9B-0A88C33983AF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24C57-21BA-1F46-B2EF-DDFB122C9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716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130488-templ_JHS_1000x563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61" cy="51435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6" y="1402557"/>
            <a:ext cx="7775575" cy="295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i="1">
                <a:latin typeface="Fontys Frutiger" charset="0"/>
              </a:defRPr>
            </a:lvl1pPr>
          </a:lstStyle>
          <a:p>
            <a:fld id="{3C24C14F-8CE2-4092-9D61-A03F27A7BA48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solidFill>
                  <a:srgbClr val="1B2764"/>
                </a:solidFill>
                <a:latin typeface="Fontys Frutiger" charset="0"/>
              </a:defRPr>
            </a:lvl1pPr>
          </a:lstStyle>
          <a:p>
            <a:fld id="{4BB91F34-829E-2846-AC20-E90A926949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B27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B2764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1B2764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B2764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40EF-52E7-4EF2-92C2-96694C144748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161E2-F96D-FA4D-90D8-0C197D54ACEC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/>
          <a:p>
            <a:pPr algn="ctr"/>
            <a:r>
              <a:rPr lang="en-US" dirty="0" err="1" smtClean="0"/>
              <a:t>Juridische</a:t>
            </a:r>
            <a:r>
              <a:rPr lang="en-US" dirty="0" smtClean="0"/>
              <a:t> </a:t>
            </a:r>
            <a:r>
              <a:rPr lang="en-US" dirty="0" err="1" smtClean="0"/>
              <a:t>schrijfvaardigheden</a:t>
            </a:r>
            <a:r>
              <a:rPr lang="en-US" dirty="0" smtClean="0"/>
              <a:t> 1:</a:t>
            </a:r>
            <a:br>
              <a:rPr lang="en-US" dirty="0" smtClean="0"/>
            </a:br>
            <a:r>
              <a:rPr lang="en-US" dirty="0" smtClean="0"/>
              <a:t>de brief</a:t>
            </a:r>
            <a:endParaRPr lang="nl-N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914650"/>
            <a:ext cx="8206680" cy="131445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P2 – week 5</a:t>
            </a:r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dirty="0" err="1" smtClean="0"/>
              <a:t>naam</a:t>
            </a:r>
            <a:r>
              <a:rPr lang="en-US" dirty="0" smtClean="0"/>
              <a:t> docent]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[e-</a:t>
            </a:r>
            <a:r>
              <a:rPr lang="en-US" dirty="0" err="1" smtClean="0">
                <a:solidFill>
                  <a:srgbClr val="002060"/>
                </a:solidFill>
              </a:rPr>
              <a:t>mailadres</a:t>
            </a:r>
            <a:r>
              <a:rPr lang="en-US" dirty="0" smtClean="0">
                <a:solidFill>
                  <a:srgbClr val="002060"/>
                </a:solidFill>
              </a:rPr>
              <a:t> docent] / [</a:t>
            </a:r>
            <a:r>
              <a:rPr lang="en-US" dirty="0" err="1" smtClean="0">
                <a:solidFill>
                  <a:srgbClr val="002060"/>
                </a:solidFill>
              </a:rPr>
              <a:t>kamer</a:t>
            </a:r>
            <a:r>
              <a:rPr lang="en-US" dirty="0" smtClean="0">
                <a:solidFill>
                  <a:srgbClr val="002060"/>
                </a:solidFill>
              </a:rPr>
              <a:t> docent]</a:t>
            </a:r>
            <a:endParaRPr lang="nl-N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10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39502"/>
            <a:ext cx="7772400" cy="974948"/>
          </a:xfrm>
        </p:spPr>
        <p:txBody>
          <a:bodyPr/>
          <a:lstStyle/>
          <a:p>
            <a:r>
              <a:rPr lang="nl-NL" dirty="0" smtClean="0"/>
              <a:t>Hedendaags woordgebruik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203598"/>
            <a:ext cx="7775575" cy="315035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altLang="nl-NL" sz="1800" dirty="0" smtClean="0"/>
              <a:t>doch →			maar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derhalve → 			dus / daarom / dan ook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thans → 			nu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althans → 			tenminste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nochtans → 			toch / echter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desalniettemin → 		toch / echter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alsmede → 			en / ook / evenals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gaarne → 			graag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gelieve → 			Wilt u …?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ten behoeve van → 		voor</a:t>
            </a:r>
          </a:p>
          <a:p>
            <a:pPr>
              <a:spcBef>
                <a:spcPts val="0"/>
              </a:spcBef>
            </a:pPr>
            <a:r>
              <a:rPr lang="nl-NL" altLang="nl-NL" sz="1800" dirty="0" smtClean="0"/>
              <a:t>door middel van → 		door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Zinnen </a:t>
            </a:r>
            <a:r>
              <a:rPr lang="nl-NL" smtClean="0"/>
              <a:t>ter verbetering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In tweetallen</a:t>
            </a:r>
          </a:p>
          <a:p>
            <a:r>
              <a:rPr lang="nl-NL" dirty="0" smtClean="0"/>
              <a:t>Herschrijf de zinnen, zodat ze correct, duidelijk en </a:t>
            </a:r>
            <a:r>
              <a:rPr lang="nl-NL" smtClean="0"/>
              <a:t>gepast zijn.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267494"/>
            <a:ext cx="7772400" cy="864096"/>
          </a:xfrm>
        </p:spPr>
        <p:txBody>
          <a:bodyPr/>
          <a:lstStyle/>
          <a:p>
            <a:r>
              <a:rPr lang="nl-NL" dirty="0" smtClean="0"/>
              <a:t>Overeenkomst schrijfproducten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251520" y="1059582"/>
          <a:ext cx="8568951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760306"/>
                <a:gridCol w="2856317"/>
              </a:tblGrid>
              <a:tr h="463704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adviesbrief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dagvaarding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conclusie van antwoord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391698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Inleiding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formaliteiten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formaliteiten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  <a:tr h="676081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Relevante</a:t>
                      </a:r>
                      <a:r>
                        <a:rPr lang="nl-NL" baseline="0" dirty="0" smtClean="0">
                          <a:solidFill>
                            <a:srgbClr val="FF0000"/>
                          </a:solidFill>
                        </a:rPr>
                        <a:t> feiten 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Motivering van de vordering: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A.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De feiten 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A: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De feiten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  <a:tr h="96583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Juridische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aspecten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Motivering van de vordering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: </a:t>
                      </a:r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B. Juridische onderbouwing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van de eis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B: Juridisch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  <a:tr h="391698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(Juridische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mogelijkheden)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Verweer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van gedaagde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  <a:tr h="391698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Advies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Bewijsmiddelen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Bewijsmiddelen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  <a:tr h="391698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Slot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rgbClr val="002060"/>
                          </a:solidFill>
                        </a:rPr>
                        <a:t>Petitum</a:t>
                      </a:r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: de vordering</a:t>
                      </a:r>
                      <a:r>
                        <a:rPr lang="nl-NL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2060"/>
                          </a:solidFill>
                        </a:rPr>
                        <a:t>Conclusie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dagvaarding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7993830" cy="29513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smtClean="0"/>
              <a:t>In tweetallen</a:t>
            </a:r>
          </a:p>
          <a:p>
            <a:pPr>
              <a:spcBef>
                <a:spcPts val="1200"/>
              </a:spcBef>
            </a:pPr>
            <a:r>
              <a:rPr lang="nl-NL" sz="2000" dirty="0" smtClean="0"/>
              <a:t>Beoordeel elkaars Motivering van de vordering:</a:t>
            </a:r>
            <a:br>
              <a:rPr lang="nl-NL" sz="2000" dirty="0" smtClean="0"/>
            </a:br>
            <a:r>
              <a:rPr lang="nl-NL" sz="2000" dirty="0" smtClean="0"/>
              <a:t>- Zijn de formuleringen correct? Plaats de codes uit </a:t>
            </a:r>
            <a:r>
              <a:rPr lang="nl-NL" sz="2000" i="1" dirty="0" smtClean="0"/>
              <a:t>Schrijfdelicten </a:t>
            </a:r>
            <a:r>
              <a:rPr lang="nl-NL" sz="2000" dirty="0" smtClean="0"/>
              <a:t>(FZ/FW).</a:t>
            </a:r>
          </a:p>
          <a:p>
            <a:pPr>
              <a:spcBef>
                <a:spcPts val="1200"/>
              </a:spcBef>
              <a:buNone/>
            </a:pPr>
            <a:r>
              <a:rPr lang="nl-NL" sz="2000" dirty="0" smtClean="0"/>
              <a:t>	- Is de spelling correct? Plaats de codes uit </a:t>
            </a:r>
            <a:r>
              <a:rPr lang="nl-NL" sz="2000" i="1" dirty="0" smtClean="0"/>
              <a:t>Schrijfdelicten</a:t>
            </a:r>
            <a:r>
              <a:rPr lang="nl-NL" sz="2000" dirty="0" smtClean="0"/>
              <a:t> (SW/SN).</a:t>
            </a:r>
          </a:p>
          <a:p>
            <a:pPr>
              <a:spcBef>
                <a:spcPts val="1200"/>
              </a:spcBef>
              <a:buNone/>
            </a:pPr>
            <a:r>
              <a:rPr lang="nl-NL" sz="2000" dirty="0" smtClean="0"/>
              <a:t>	-Is de interpunctie correct? Plaats de codes uit </a:t>
            </a:r>
            <a:r>
              <a:rPr lang="nl-NL" sz="2000" i="1" dirty="0" smtClean="0"/>
              <a:t>Schrijfdelicten </a:t>
            </a:r>
            <a:r>
              <a:rPr lang="nl-NL" sz="2000" dirty="0" smtClean="0"/>
              <a:t>(IN).</a:t>
            </a: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voor week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8209854" cy="2951392"/>
          </a:xfrm>
        </p:spPr>
        <p:txBody>
          <a:bodyPr/>
          <a:lstStyle/>
          <a:p>
            <a:r>
              <a:rPr lang="nl-NL" sz="2000" dirty="0" smtClean="0"/>
              <a:t>Adviesbrief 3 (casus De Vries/</a:t>
            </a:r>
            <a:r>
              <a:rPr lang="nl-NL" sz="2000" dirty="0" err="1" smtClean="0"/>
              <a:t>Kooij</a:t>
            </a:r>
            <a:r>
              <a:rPr lang="nl-NL" sz="2000" dirty="0" smtClean="0"/>
              <a:t>) schrijven en (papieren versie!) meenemen. </a:t>
            </a:r>
            <a:br>
              <a:rPr lang="nl-NL" sz="2000" dirty="0" smtClean="0"/>
            </a:br>
            <a:r>
              <a:rPr lang="nl-NL" sz="2000" dirty="0" smtClean="0"/>
              <a:t>Zie voor casus </a:t>
            </a:r>
            <a:r>
              <a:rPr lang="nl-NL" sz="2000" i="1" dirty="0" smtClean="0"/>
              <a:t>Competentieboek P2</a:t>
            </a:r>
            <a:r>
              <a:rPr lang="nl-NL" sz="2000" dirty="0" smtClean="0"/>
              <a:t>,§3.7.7, week 5, werkcollege 5b: casus oplossen. </a:t>
            </a:r>
          </a:p>
          <a:p>
            <a:pPr>
              <a:spcBef>
                <a:spcPts val="1200"/>
              </a:spcBef>
              <a:tabLst>
                <a:tab pos="1076325" algn="l"/>
              </a:tabLst>
            </a:pPr>
            <a:r>
              <a:rPr lang="nl-NL" sz="2000" dirty="0" smtClean="0"/>
              <a:t>Conclusie van antwoord (casus Thomas/Sportief ’80) (papieren versie!) meenemen </a:t>
            </a:r>
          </a:p>
          <a:p>
            <a:pPr marL="895350" indent="-895350">
              <a:spcBef>
                <a:spcPts val="1800"/>
              </a:spcBef>
              <a:buNone/>
            </a:pPr>
            <a:r>
              <a:rPr lang="nl-NL" sz="2000" b="1" dirty="0" smtClean="0"/>
              <a:t>Let op</a:t>
            </a:r>
            <a:r>
              <a:rPr lang="nl-NL" sz="2000" dirty="0" smtClean="0"/>
              <a:t>: de geprinte versies van adviesbrief 3 en de conclusie van antwoord vormen het toegangskaartje voor de les van week 6!</a:t>
            </a: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496944" cy="857250"/>
          </a:xfrm>
        </p:spPr>
        <p:txBody>
          <a:bodyPr/>
          <a:lstStyle/>
          <a:p>
            <a:r>
              <a:rPr lang="nl-NL" dirty="0" smtClean="0"/>
              <a:t>Opgegeven huiswerk voor deze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Herschrijf adviesbrief 2 (casus Schoenmakers/Reijnders) voor het Schrijfcentrum of voor het inloopspreekuur in week 7</a:t>
            </a:r>
          </a:p>
          <a:p>
            <a:endParaRPr lang="nl-NL" sz="1800" dirty="0" smtClean="0"/>
          </a:p>
          <a:p>
            <a:r>
              <a:rPr lang="nl-NL" sz="1800" dirty="0" smtClean="0"/>
              <a:t>Neem de dagvaarding (casus Thomas/Sportief ’80) in papieren vorm mee</a:t>
            </a:r>
          </a:p>
          <a:p>
            <a:pPr marL="0" indent="0">
              <a:buNone/>
            </a:pPr>
            <a:endParaRPr lang="nl-NL" sz="1800" dirty="0" smtClean="0"/>
          </a:p>
          <a:p>
            <a:pPr marL="361950" indent="0">
              <a:buNone/>
            </a:pPr>
            <a:r>
              <a:rPr lang="nl-NL" sz="1800" b="1" dirty="0" smtClean="0"/>
              <a:t>Let op</a:t>
            </a:r>
            <a:r>
              <a:rPr lang="nl-NL" sz="1800" dirty="0" smtClean="0"/>
              <a:t>: de </a:t>
            </a:r>
            <a:r>
              <a:rPr lang="nl-NL" sz="1800" u="sng" dirty="0" smtClean="0"/>
              <a:t>geprinte dagvaarding</a:t>
            </a:r>
            <a:r>
              <a:rPr lang="nl-NL" sz="1800" dirty="0" smtClean="0"/>
              <a:t> is het toegangskaartje voor de les!</a:t>
            </a:r>
            <a:endParaRPr lang="nl-NL" sz="1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F24-12A3-486D-B7DC-A929C4127D35}" type="datetime4">
              <a:rPr lang="nl-NL" i="0" smtClean="0">
                <a:latin typeface="Times" charset="0"/>
              </a:rPr>
              <a:pPr/>
              <a:t>May 22, 2014</a:t>
            </a:fld>
            <a:endParaRPr lang="en-US" i="0" dirty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Opbouw</a:t>
            </a:r>
            <a:r>
              <a:rPr lang="en-US" dirty="0" smtClean="0"/>
              <a:t> van </a:t>
            </a:r>
            <a:r>
              <a:rPr lang="en-US" dirty="0" err="1" smtClean="0"/>
              <a:t>deze</a:t>
            </a:r>
            <a:r>
              <a:rPr lang="en-US" dirty="0" smtClean="0"/>
              <a:t> les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682626" y="1275606"/>
            <a:ext cx="7775575" cy="3078343"/>
          </a:xfrm>
        </p:spPr>
        <p:txBody>
          <a:bodyPr/>
          <a:lstStyle/>
          <a:p>
            <a:r>
              <a:rPr lang="nl-NL" sz="2000" dirty="0" smtClean="0"/>
              <a:t>punten van aandacht uit integratiehoorcollege:</a:t>
            </a:r>
            <a:br>
              <a:rPr lang="nl-NL" sz="2000" dirty="0" smtClean="0"/>
            </a:br>
            <a:r>
              <a:rPr lang="nl-NL" sz="2000" dirty="0" smtClean="0"/>
              <a:t>	- tangconstructie</a:t>
            </a:r>
            <a:br>
              <a:rPr lang="nl-NL" sz="2000" dirty="0" smtClean="0"/>
            </a:br>
            <a:r>
              <a:rPr lang="nl-NL" sz="2000" dirty="0" smtClean="0"/>
              <a:t>	- onnodig passieve zinnen</a:t>
            </a:r>
            <a:br>
              <a:rPr lang="nl-NL" sz="2000" dirty="0" smtClean="0"/>
            </a:br>
            <a:r>
              <a:rPr lang="nl-NL" sz="2000" dirty="0" smtClean="0"/>
              <a:t>	- naamwoordstijl </a:t>
            </a:r>
            <a:br>
              <a:rPr lang="nl-NL" sz="2000" dirty="0" smtClean="0"/>
            </a:br>
            <a:r>
              <a:rPr lang="nl-NL" sz="2000" dirty="0" smtClean="0"/>
              <a:t>	- hedendaags woordgebruik </a:t>
            </a:r>
          </a:p>
          <a:p>
            <a:r>
              <a:rPr lang="nl-NL" sz="2000" dirty="0" smtClean="0"/>
              <a:t>opdracht Zinnen herschrijven</a:t>
            </a:r>
          </a:p>
          <a:p>
            <a:r>
              <a:rPr lang="nl-NL" sz="2000" dirty="0" smtClean="0"/>
              <a:t>overeenkomst schrijfproducten </a:t>
            </a:r>
          </a:p>
          <a:p>
            <a:r>
              <a:rPr lang="nl-NL" sz="2000" dirty="0" smtClean="0"/>
              <a:t>opdracht Motivering van de vordering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huiswerk voor week 6</a:t>
            </a:r>
            <a:endParaRPr lang="nl-NL" altLang="nl-NL" sz="20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06AC-CFA1-4440-8CE7-6DEF3A6693A0}" type="datetime4">
              <a:rPr lang="nl-NL" smtClean="0"/>
              <a:pPr/>
              <a:t>May 22, 2014</a:t>
            </a:fld>
            <a:endParaRPr lang="en-US" i="0" dirty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0B387-0BC5-EF49-A395-1E76F95D7028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6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Tangconstructie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8281862" cy="29513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dirty="0" smtClean="0"/>
              <a:t>voorbeeld uit integratiehoorcollege:</a:t>
            </a:r>
          </a:p>
          <a:p>
            <a:pPr>
              <a:spcBef>
                <a:spcPts val="0"/>
              </a:spcBef>
              <a:buNone/>
            </a:pPr>
            <a:r>
              <a:rPr lang="nl-NL" dirty="0" smtClean="0"/>
              <a:t>	</a:t>
            </a:r>
            <a:r>
              <a:rPr lang="nl-NL" sz="2000" dirty="0" smtClean="0"/>
              <a:t>“… de door haar twee jaar geleden van u geleende Limit-</a:t>
            </a:r>
            <a:r>
              <a:rPr lang="nl-NL" sz="2000" dirty="0" err="1" smtClean="0"/>
              <a:t>omafiets</a:t>
            </a:r>
            <a:r>
              <a:rPr lang="nl-NL" sz="2000" dirty="0" smtClean="0"/>
              <a:t>…”</a:t>
            </a:r>
          </a:p>
          <a:p>
            <a:pPr>
              <a:spcBef>
                <a:spcPts val="1800"/>
              </a:spcBef>
            </a:pPr>
            <a:endParaRPr lang="nl-NL" dirty="0" smtClean="0"/>
          </a:p>
          <a:p>
            <a:pPr>
              <a:spcBef>
                <a:spcPts val="600"/>
              </a:spcBef>
            </a:pPr>
            <a:r>
              <a:rPr lang="nl-NL" dirty="0" smtClean="0"/>
              <a:t>veel informatie tussen twee woorden die bij elkaar horen. </a:t>
            </a:r>
          </a:p>
          <a:p>
            <a:pPr>
              <a:spcBef>
                <a:spcPts val="600"/>
              </a:spcBef>
            </a:pPr>
            <a:r>
              <a:rPr lang="nl-NL" dirty="0" smtClean="0"/>
              <a:t>zorgt voor onnodige </a:t>
            </a:r>
            <a:r>
              <a:rPr lang="nl-NL" dirty="0" err="1" smtClean="0"/>
              <a:t>uiteenplaatsing</a:t>
            </a:r>
            <a:r>
              <a:rPr lang="nl-NL" dirty="0" smtClean="0"/>
              <a:t> &gt; onoverzichtelijk</a:t>
            </a:r>
          </a:p>
          <a:p>
            <a:pPr>
              <a:spcBef>
                <a:spcPts val="600"/>
              </a:spcBef>
            </a:pPr>
            <a:r>
              <a:rPr lang="nl-NL" dirty="0" smtClean="0"/>
              <a:t>beter: formuleren in meerdere (bij)zinnen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tangconstructie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smtClean="0"/>
              <a:t>Verbeter de volgende zinnen met tangconstructies:</a:t>
            </a:r>
          </a:p>
          <a:p>
            <a:pPr marL="81915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nl-NL" sz="2000" dirty="0" smtClean="0"/>
              <a:t>Het inmiddels veelbesproken en beroemd geworden incident met de rokende </a:t>
            </a:r>
            <a:r>
              <a:rPr lang="nl-NL" sz="2000" dirty="0" err="1" smtClean="0"/>
              <a:t>Miley</a:t>
            </a:r>
            <a:r>
              <a:rPr lang="nl-NL" sz="2000" dirty="0" smtClean="0"/>
              <a:t> Cyrus tijdens de MTV Music </a:t>
            </a:r>
            <a:r>
              <a:rPr lang="nl-NL" sz="2000" dirty="0" err="1" smtClean="0"/>
              <a:t>Awards</a:t>
            </a:r>
            <a:r>
              <a:rPr lang="nl-NL" sz="2000" dirty="0" smtClean="0"/>
              <a:t> hangt mij persoonlijk de keel uit.</a:t>
            </a:r>
          </a:p>
          <a:p>
            <a:pPr marL="819150" indent="-457200">
              <a:spcBef>
                <a:spcPts val="1200"/>
              </a:spcBef>
              <a:buFont typeface="+mj-lt"/>
              <a:buAutoNum type="arabicPeriod"/>
              <a:tabLst>
                <a:tab pos="177800" algn="l"/>
              </a:tabLst>
              <a:defRPr/>
            </a:pPr>
            <a:r>
              <a:rPr lang="nl-NL" sz="2000" dirty="0" smtClean="0"/>
              <a:t>Op de door het inmiddels jarig </a:t>
            </a:r>
            <a:r>
              <a:rPr lang="nl-NL" sz="2000" dirty="0" err="1" smtClean="0"/>
              <a:t>geweeste</a:t>
            </a:r>
            <a:r>
              <a:rPr lang="nl-NL" sz="2000" dirty="0" smtClean="0"/>
              <a:t> rechter van rechtbank Oost-Brabant gestelde vragen gaf de verdachte een helder antwoord. 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Onnodig passieve zinnen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8209854" cy="29513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sz="2000" dirty="0" smtClean="0"/>
              <a:t>voorbeeld uit integratiehoorcollege:</a:t>
            </a:r>
            <a:br>
              <a:rPr lang="nl-NL" sz="2000" dirty="0" smtClean="0"/>
            </a:br>
            <a:r>
              <a:rPr lang="nl-NL" sz="2000" dirty="0" smtClean="0"/>
              <a:t>“Deze onderdelen werden door mevrouw Reijnders namelijk gemonteerd op een andere fiets, waarna ze onlangs door haar werden verkocht.” </a:t>
            </a:r>
          </a:p>
          <a:p>
            <a:pPr>
              <a:spcBef>
                <a:spcPts val="1200"/>
              </a:spcBef>
            </a:pPr>
            <a:r>
              <a:rPr lang="nl-NL" sz="2000" dirty="0" smtClean="0"/>
              <a:t>Vermijd onnodig passieve zinnen &gt; lijdende vorm</a:t>
            </a:r>
            <a:r>
              <a:rPr lang="nl-NL" altLang="nl-NL" sz="2000" dirty="0" smtClean="0"/>
              <a:t/>
            </a:r>
            <a:br>
              <a:rPr lang="nl-NL" altLang="nl-NL" sz="2000" dirty="0" smtClean="0"/>
            </a:br>
            <a:r>
              <a:rPr lang="nl-NL" altLang="nl-NL" sz="2000" dirty="0" smtClean="0"/>
              <a:t>(te herkennen aan toevoeging van ‘worden’ en ‘door’)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Bijvoorbeeld: Door Piet werden pepernoten gestrooid. </a:t>
            </a:r>
          </a:p>
          <a:p>
            <a:pPr>
              <a:spcBef>
                <a:spcPts val="0"/>
              </a:spcBef>
              <a:buNone/>
            </a:pPr>
            <a:r>
              <a:rPr lang="nl-NL" altLang="nl-NL" sz="2000" dirty="0" smtClean="0"/>
              <a:t>	Beter: bedrijvende / actieve vorm: Piet strooide pepernoten.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Naamwoordstijl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nl-NL" dirty="0" smtClean="0"/>
              <a:t>voorbeeld uit integratiehoorcollege:</a:t>
            </a:r>
            <a:br>
              <a:rPr lang="nl-NL" dirty="0" smtClean="0"/>
            </a:br>
            <a:r>
              <a:rPr lang="nl-NL" dirty="0" smtClean="0"/>
              <a:t>“Door het plaatsen van het zadel en de trappers op haar </a:t>
            </a:r>
            <a:r>
              <a:rPr lang="nl-NL" dirty="0" err="1" smtClean="0"/>
              <a:t>Giant</a:t>
            </a:r>
            <a:r>
              <a:rPr lang="nl-NL" dirty="0" smtClean="0"/>
              <a:t> Cosmo </a:t>
            </a:r>
            <a:r>
              <a:rPr lang="nl-NL" dirty="0" err="1" smtClean="0"/>
              <a:t>RS-fiets</a:t>
            </a:r>
            <a:r>
              <a:rPr lang="nl-NL" dirty="0" smtClean="0"/>
              <a:t> door mevrouw Reijnders…”</a:t>
            </a:r>
          </a:p>
          <a:p>
            <a:pPr>
              <a:spcBef>
                <a:spcPts val="1200"/>
              </a:spcBef>
            </a:pPr>
            <a:r>
              <a:rPr lang="nl-NL" dirty="0" smtClean="0"/>
              <a:t>naamwoordstijl = van een werkwoord (onnodig) een zelfstandig naamwoord maken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naamwoordstijl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Herschrijf de volgende zinnen met naamwoordstijl:</a:t>
            </a:r>
          </a:p>
          <a:p>
            <a:pPr marL="628650" indent="-266700">
              <a:spcBef>
                <a:spcPts val="1200"/>
              </a:spcBef>
              <a:buFont typeface="+mj-lt"/>
              <a:buAutoNum type="arabicPeriod"/>
            </a:pPr>
            <a:r>
              <a:rPr lang="nl-NL" altLang="nl-NL" sz="2000" dirty="0" smtClean="0"/>
              <a:t>Het functioneren van deze I-</a:t>
            </a:r>
            <a:r>
              <a:rPr lang="nl-NL" altLang="nl-NL" sz="2000" dirty="0" err="1" smtClean="0"/>
              <a:t>phone</a:t>
            </a:r>
            <a:r>
              <a:rPr lang="nl-NL" altLang="nl-NL" sz="2000" dirty="0" smtClean="0"/>
              <a:t> laat te wensen over. </a:t>
            </a:r>
          </a:p>
          <a:p>
            <a:pPr marL="628650" indent="-266700">
              <a:buFont typeface="+mj-lt"/>
              <a:buAutoNum type="arabicPeriod"/>
            </a:pPr>
            <a:endParaRPr lang="nl-NL" altLang="nl-NL" sz="2000" dirty="0" smtClean="0"/>
          </a:p>
          <a:p>
            <a:pPr marL="628650" indent="-266700">
              <a:buFont typeface="+mj-lt"/>
              <a:buAutoNum type="arabicPeriod"/>
            </a:pPr>
            <a:r>
              <a:rPr lang="nl-NL" altLang="nl-NL" sz="2000" dirty="0" smtClean="0"/>
              <a:t>Het zich aanpassen van nieuwe studenten valt niet altijd mee op de JHS.</a:t>
            </a:r>
          </a:p>
          <a:p>
            <a:pPr marL="628650" indent="-266700">
              <a:buFont typeface="+mj-lt"/>
              <a:buAutoNum type="arabicPeriod"/>
            </a:pPr>
            <a:endParaRPr lang="nl-NL" sz="2000" dirty="0" smtClean="0"/>
          </a:p>
          <a:p>
            <a:pPr marL="628650" indent="-266700">
              <a:buFont typeface="+mj-lt"/>
              <a:buAutoNum type="arabicPeriod"/>
            </a:pPr>
            <a:r>
              <a:rPr lang="nl-NL" sz="2000" dirty="0" smtClean="0"/>
              <a:t>Het slaan met de roe alsmede de medeneming </a:t>
            </a:r>
            <a:r>
              <a:rPr lang="nl-NL" sz="2000" smtClean="0"/>
              <a:t>van kinderen </a:t>
            </a:r>
            <a:r>
              <a:rPr lang="nl-NL" sz="2000" dirty="0" smtClean="0"/>
              <a:t>in juten zakken is niet toegestaan door Sinterklaas.</a:t>
            </a:r>
          </a:p>
          <a:p>
            <a:pPr>
              <a:spcBef>
                <a:spcPts val="0"/>
              </a:spcBef>
              <a:buNone/>
            </a:pPr>
            <a:endParaRPr lang="nl-NL" sz="2000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 dirty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Hedendaags woordgebruik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8461374" cy="29513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NL" dirty="0" smtClean="0"/>
              <a:t>Voorbeeld uit het integratiecollege:</a:t>
            </a:r>
            <a:br>
              <a:rPr lang="nl-NL" dirty="0" smtClean="0"/>
            </a:br>
            <a:r>
              <a:rPr lang="nl-NL" dirty="0" smtClean="0"/>
              <a:t>“… , raad ik u derhalve aan deze terug te eisen bij mevrouw Reijnders.”</a:t>
            </a:r>
          </a:p>
          <a:p>
            <a:pPr>
              <a:spcBef>
                <a:spcPts val="600"/>
              </a:spcBef>
            </a:pPr>
            <a:r>
              <a:rPr lang="nl-NL" dirty="0" smtClean="0">
                <a:solidFill>
                  <a:srgbClr val="002060"/>
                </a:solidFill>
              </a:rPr>
              <a:t>Een te formele of ambtelijke stijl is een doorgeschoten zakelijke stijl.</a:t>
            </a:r>
          </a:p>
          <a:p>
            <a:pPr>
              <a:spcBef>
                <a:spcPts val="600"/>
              </a:spcBef>
            </a:pPr>
            <a:r>
              <a:rPr lang="nl-NL" dirty="0" smtClean="0"/>
              <a:t>Pas op met voorzetseluitdrukkingen: met betrekking tot,</a:t>
            </a:r>
            <a:br>
              <a:rPr lang="nl-NL" dirty="0" smtClean="0"/>
            </a:br>
            <a:r>
              <a:rPr lang="nl-NL" dirty="0" smtClean="0"/>
              <a:t>op het gebied van, door middel van, naar aanleiding van…</a:t>
            </a:r>
          </a:p>
          <a:p>
            <a:pPr>
              <a:spcBef>
                <a:spcPts val="600"/>
              </a:spcBef>
            </a:pPr>
            <a:endParaRPr lang="nl-NL" dirty="0" smtClean="0">
              <a:solidFill>
                <a:srgbClr val="002060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Macintosh PowerPoint</Application>
  <PresentationFormat>On-screen Show (16:9)</PresentationFormat>
  <Paragraphs>122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Lege presentatie</vt:lpstr>
      <vt:lpstr>Juridische schrijfvaardigheden 1: de brief</vt:lpstr>
      <vt:lpstr>Opgegeven huiswerk voor deze week</vt:lpstr>
      <vt:lpstr>Opbouw van deze les</vt:lpstr>
      <vt:lpstr>Tangconstructie</vt:lpstr>
      <vt:lpstr>Opdracht tangconstructie</vt:lpstr>
      <vt:lpstr>Onnodig passieve zinnen</vt:lpstr>
      <vt:lpstr>Naamwoordstijl</vt:lpstr>
      <vt:lpstr>Opdracht naamwoordstijl </vt:lpstr>
      <vt:lpstr>Hedendaags woordgebruik</vt:lpstr>
      <vt:lpstr>Hedendaags woordgebruik</vt:lpstr>
      <vt:lpstr>Opdracht Zinnen ter verbetering</vt:lpstr>
      <vt:lpstr>Overeenkomst schrijfproducten</vt:lpstr>
      <vt:lpstr>Opdracht dagvaarding</vt:lpstr>
      <vt:lpstr>Huiswerk voor week 6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Iris Roothans</dc:creator>
  <cp:lastModifiedBy>Josje Kuenen</cp:lastModifiedBy>
  <cp:revision>135</cp:revision>
  <cp:lastPrinted>2013-12-03T09:14:01Z</cp:lastPrinted>
  <dcterms:created xsi:type="dcterms:W3CDTF">2010-06-22T08:33:23Z</dcterms:created>
  <dcterms:modified xsi:type="dcterms:W3CDTF">2014-05-22T13:36:09Z</dcterms:modified>
</cp:coreProperties>
</file>