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20" r:id="rId2"/>
    <p:sldId id="280" r:id="rId3"/>
    <p:sldId id="258" r:id="rId4"/>
    <p:sldId id="305" r:id="rId5"/>
    <p:sldId id="306" r:id="rId6"/>
    <p:sldId id="308" r:id="rId7"/>
    <p:sldId id="310" r:id="rId8"/>
    <p:sldId id="312" r:id="rId9"/>
    <p:sldId id="316" r:id="rId10"/>
    <p:sldId id="318" r:id="rId11"/>
    <p:sldId id="319" r:id="rId12"/>
    <p:sldId id="313" r:id="rId13"/>
    <p:sldId id="315" r:id="rId14"/>
    <p:sldId id="303" r:id="rId15"/>
  </p:sldIdLst>
  <p:sldSz cx="9144000" cy="5143500" type="screen16x9"/>
  <p:notesSz cx="6811963" cy="99425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2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84" autoAdjust="0"/>
    <p:restoredTop sz="90929"/>
  </p:normalViewPr>
  <p:slideViewPr>
    <p:cSldViewPr>
      <p:cViewPr>
        <p:scale>
          <a:sx n="100" d="100"/>
          <a:sy n="100" d="100"/>
        </p:scale>
        <p:origin x="-1152" y="-1800"/>
      </p:cViewPr>
      <p:guideLst>
        <p:guide orient="horz" pos="295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851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58536" y="0"/>
            <a:ext cx="2951851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C2857C-21B2-4AEB-98C8-35DCF2FFAC2E}" type="datetimeFigureOut">
              <a:rPr lang="nl-NL" smtClean="0"/>
              <a:pPr/>
              <a:t>22-05-14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51851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58536" y="9443662"/>
            <a:ext cx="2951851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D3C107-AFFC-45E8-95A0-FC39B2689DE8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74389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851" cy="497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60112" y="0"/>
            <a:ext cx="2951851" cy="497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663" y="746125"/>
            <a:ext cx="6624637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262" y="4722694"/>
            <a:ext cx="4995440" cy="4474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Klik om de tekststijl van het model te bewerken</a:t>
            </a:r>
          </a:p>
          <a:p>
            <a:pPr lvl="1"/>
            <a:r>
              <a:rPr lang="en-US"/>
              <a:t>Tweede niveau</a:t>
            </a:r>
          </a:p>
          <a:p>
            <a:pPr lvl="2"/>
            <a:r>
              <a:rPr lang="en-US"/>
              <a:t>Derde niveau</a:t>
            </a:r>
          </a:p>
          <a:p>
            <a:pPr lvl="3"/>
            <a:r>
              <a:rPr lang="en-US"/>
              <a:t>Vierde niveau</a:t>
            </a:r>
          </a:p>
          <a:p>
            <a:pPr lvl="4"/>
            <a:r>
              <a:rPr lang="en-US"/>
              <a:t>Vijfde niveau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5387"/>
            <a:ext cx="2951851" cy="497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0112" y="9445387"/>
            <a:ext cx="2951851" cy="497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0205A0D-ACEF-8747-9DE3-1247CD368D5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9147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51729B-383F-444C-9518-4B1505999D2E}" type="slidenum">
              <a:rPr lang="en-US"/>
              <a:pPr/>
              <a:t>1</a:t>
            </a:fld>
            <a:endParaRPr lang="en-US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663" y="746125"/>
            <a:ext cx="6624637" cy="3727450"/>
          </a:xfrm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205A0D-ACEF-8747-9DE3-1247CD368D5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45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301720"/>
            <a:ext cx="7772400" cy="1102519"/>
          </a:xfrm>
        </p:spPr>
        <p:txBody>
          <a:bodyPr/>
          <a:lstStyle/>
          <a:p>
            <a:r>
              <a:rPr lang="en-US"/>
              <a:t>Titelstijl van model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EDDA831-F005-4659-87D3-EB6C60E91A5C}" type="datetime4">
              <a:rPr lang="nl-NL" smtClean="0"/>
              <a:pPr/>
              <a:t>May 22, 2014</a:t>
            </a:fld>
            <a:endParaRPr lang="en-US" i="0">
              <a:latin typeface="Times" charset="0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E54B247-D9CC-8E4E-BECA-E4F6A7ADE2C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202726"/>
      </p:ext>
    </p:extLst>
  </p:cSld>
  <p:clrMapOvr>
    <a:masterClrMapping/>
  </p:clrMapOvr>
  <p:transition xmlns:p14="http://schemas.microsoft.com/office/powerpoint/2010/main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Klik om de tekststijl van het model te bewerken</a:t>
            </a:r>
          </a:p>
          <a:p>
            <a:pPr lvl="1"/>
            <a:r>
              <a:rPr lang="en-US"/>
              <a:t>Tweede niveau</a:t>
            </a:r>
          </a:p>
          <a:p>
            <a:pPr lvl="2"/>
            <a:r>
              <a:rPr lang="en-US"/>
              <a:t>Derde niveau</a:t>
            </a:r>
          </a:p>
          <a:p>
            <a:pPr lvl="3"/>
            <a:r>
              <a:rPr lang="en-US"/>
              <a:t>Vierde niveau</a:t>
            </a:r>
          </a:p>
          <a:p>
            <a:pPr lvl="4"/>
            <a:r>
              <a:rPr lang="en-US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354FECE-C4DE-42A5-BB60-67BE8EFE8621}" type="datetime4">
              <a:rPr lang="nl-NL" smtClean="0"/>
              <a:pPr/>
              <a:t>May 22, 2014</a:t>
            </a:fld>
            <a:endParaRPr lang="en-US" i="0">
              <a:latin typeface="Times" charset="0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30B387-0BC5-EF49-A395-1E76F95D70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096024"/>
      </p:ext>
    </p:extLst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15100" y="457201"/>
            <a:ext cx="1943100" cy="3896748"/>
          </a:xfrm>
        </p:spPr>
        <p:txBody>
          <a:bodyPr vert="eaVert"/>
          <a:lstStyle/>
          <a:p>
            <a:r>
              <a:rPr lang="en-US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82626" y="457201"/>
            <a:ext cx="5680075" cy="3896748"/>
          </a:xfrm>
        </p:spPr>
        <p:txBody>
          <a:bodyPr vert="eaVert"/>
          <a:lstStyle/>
          <a:p>
            <a:pPr lvl="0"/>
            <a:r>
              <a:rPr lang="en-US"/>
              <a:t>Klik om de tekststijl van het model te bewerken</a:t>
            </a:r>
          </a:p>
          <a:p>
            <a:pPr lvl="1"/>
            <a:r>
              <a:rPr lang="en-US"/>
              <a:t>Tweede niveau</a:t>
            </a:r>
          </a:p>
          <a:p>
            <a:pPr lvl="2"/>
            <a:r>
              <a:rPr lang="en-US"/>
              <a:t>Derde niveau</a:t>
            </a:r>
          </a:p>
          <a:p>
            <a:pPr lvl="3"/>
            <a:r>
              <a:rPr lang="en-US"/>
              <a:t>Vierde niveau</a:t>
            </a:r>
          </a:p>
          <a:p>
            <a:pPr lvl="4"/>
            <a:r>
              <a:rPr lang="en-US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CB09345-3959-4BA6-94D5-94C7358447CD}" type="datetime4">
              <a:rPr lang="nl-NL" smtClean="0"/>
              <a:pPr/>
              <a:t>May 22, 2014</a:t>
            </a:fld>
            <a:endParaRPr lang="en-US" i="0">
              <a:latin typeface="Times" charset="0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ECDFBB4-E030-0741-B22D-7126DC91035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821812"/>
      </p:ext>
    </p:extLst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Klik om de tekststijl van het model te bewerken</a:t>
            </a:r>
          </a:p>
          <a:p>
            <a:pPr lvl="1"/>
            <a:r>
              <a:rPr lang="en-US"/>
              <a:t>Tweede niveau</a:t>
            </a:r>
          </a:p>
          <a:p>
            <a:pPr lvl="2"/>
            <a:r>
              <a:rPr lang="en-US"/>
              <a:t>Derde niveau</a:t>
            </a:r>
          </a:p>
          <a:p>
            <a:pPr lvl="3"/>
            <a:r>
              <a:rPr lang="en-US"/>
              <a:t>Vierde niveau</a:t>
            </a:r>
          </a:p>
          <a:p>
            <a:pPr lvl="4"/>
            <a:r>
              <a:rPr lang="en-US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02980C7-F00C-4CA8-9492-3FF3DEACAECE}" type="datetime4">
              <a:rPr lang="nl-NL" smtClean="0"/>
              <a:pPr/>
              <a:t>May 22, 2014</a:t>
            </a:fld>
            <a:endParaRPr lang="en-US" i="0">
              <a:latin typeface="Times" charset="0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C3B51AD-FAE1-C242-BC30-E1BF15B76FE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250146"/>
      </p:ext>
    </p:extLst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Klik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93B49E3-0786-4A04-9ABE-4D12EFE2DAF2}" type="datetime4">
              <a:rPr lang="nl-NL" smtClean="0"/>
              <a:pPr/>
              <a:t>May 22, 2014</a:t>
            </a:fld>
            <a:endParaRPr lang="en-US" i="0">
              <a:latin typeface="Times" charset="0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7442D3-874B-A046-9A60-45353F2A03D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286056"/>
      </p:ext>
    </p:extLst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2625" y="1402557"/>
            <a:ext cx="3811588" cy="295139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Klik om de tekststijl van het model te bewerken</a:t>
            </a:r>
          </a:p>
          <a:p>
            <a:pPr lvl="1"/>
            <a:r>
              <a:rPr lang="en-US"/>
              <a:t>Tweede niveau</a:t>
            </a:r>
          </a:p>
          <a:p>
            <a:pPr lvl="2"/>
            <a:r>
              <a:rPr lang="en-US"/>
              <a:t>Derde niveau</a:t>
            </a:r>
          </a:p>
          <a:p>
            <a:pPr lvl="3"/>
            <a:r>
              <a:rPr lang="en-US"/>
              <a:t>Vierde niveau</a:t>
            </a:r>
          </a:p>
          <a:p>
            <a:pPr lvl="4"/>
            <a:r>
              <a:rPr lang="en-US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6614" y="1402557"/>
            <a:ext cx="3811587" cy="295139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Klik om de tekststijl van het model te bewerken</a:t>
            </a:r>
          </a:p>
          <a:p>
            <a:pPr lvl="1"/>
            <a:r>
              <a:rPr lang="en-US"/>
              <a:t>Tweede niveau</a:t>
            </a:r>
          </a:p>
          <a:p>
            <a:pPr lvl="2"/>
            <a:r>
              <a:rPr lang="en-US"/>
              <a:t>Derde niveau</a:t>
            </a:r>
          </a:p>
          <a:p>
            <a:pPr lvl="3"/>
            <a:r>
              <a:rPr lang="en-US"/>
              <a:t>Vierde niveau</a:t>
            </a:r>
          </a:p>
          <a:p>
            <a:pPr lvl="4"/>
            <a:r>
              <a:rPr lang="en-US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F050CBA-BD86-4022-986C-3BD14EFF1F4B}" type="datetime4">
              <a:rPr lang="nl-NL" smtClean="0"/>
              <a:pPr/>
              <a:t>May 22, 2014</a:t>
            </a:fld>
            <a:endParaRPr lang="en-US" i="0">
              <a:latin typeface="Times" charset="0"/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9D3C3DD-8886-2341-B5F3-F733649F7A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406777"/>
      </p:ext>
    </p:extLst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Klik om de tekststijl van het model te bewerken</a:t>
            </a:r>
          </a:p>
          <a:p>
            <a:pPr lvl="1"/>
            <a:r>
              <a:rPr lang="en-US"/>
              <a:t>Tweede niveau</a:t>
            </a:r>
          </a:p>
          <a:p>
            <a:pPr lvl="2"/>
            <a:r>
              <a:rPr lang="en-US"/>
              <a:t>Derde niveau</a:t>
            </a:r>
          </a:p>
          <a:p>
            <a:pPr lvl="3"/>
            <a:r>
              <a:rPr lang="en-US"/>
              <a:t>Vierde niveau</a:t>
            </a:r>
          </a:p>
          <a:p>
            <a:pPr lvl="4"/>
            <a:r>
              <a:rPr lang="en-US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Klik om de tekststijl van het model te bewerken</a:t>
            </a:r>
          </a:p>
          <a:p>
            <a:pPr lvl="1"/>
            <a:r>
              <a:rPr lang="en-US"/>
              <a:t>Tweede niveau</a:t>
            </a:r>
          </a:p>
          <a:p>
            <a:pPr lvl="2"/>
            <a:r>
              <a:rPr lang="en-US"/>
              <a:t>Derde niveau</a:t>
            </a:r>
          </a:p>
          <a:p>
            <a:pPr lvl="3"/>
            <a:r>
              <a:rPr lang="en-US"/>
              <a:t>Vierde niveau</a:t>
            </a:r>
          </a:p>
          <a:p>
            <a:pPr lvl="4"/>
            <a:r>
              <a:rPr lang="en-US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0AF8C8-3949-4B06-9B7D-8D5B8256AE69}" type="datetime4">
              <a:rPr lang="nl-NL" smtClean="0"/>
              <a:pPr/>
              <a:t>May 22, 2014</a:t>
            </a:fld>
            <a:endParaRPr lang="en-US" i="0">
              <a:latin typeface="Times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800DF3F-FE8D-1842-84D7-3BF41D8FED1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924892"/>
      </p:ext>
    </p:extLst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Titelstijl van model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CD33A6-8D3E-43F0-A440-D97E82EF9B21}" type="datetime4">
              <a:rPr lang="nl-NL" smtClean="0"/>
              <a:pPr/>
              <a:t>May 22, 2014</a:t>
            </a:fld>
            <a:endParaRPr lang="en-US" i="0">
              <a:latin typeface="Times" charset="0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D9C3838-3DF5-134C-B4C7-55EE3CADECA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348619"/>
      </p:ext>
    </p:extLst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14E58FB-8ED8-4CAA-876D-F5818196A399}" type="datetime4">
              <a:rPr lang="nl-NL" smtClean="0"/>
              <a:pPr/>
              <a:t>May 22, 2014</a:t>
            </a:fld>
            <a:endParaRPr lang="en-US" i="0">
              <a:latin typeface="Times" charset="0"/>
            </a:endParaRPr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17318D-1F4C-3B4D-A6DC-D03C6A29A9B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910521"/>
      </p:ext>
    </p:extLst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14916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Klik om de tekststijl van het model te bewerken</a:t>
            </a:r>
          </a:p>
          <a:p>
            <a:pPr lvl="1"/>
            <a:r>
              <a:rPr lang="en-US"/>
              <a:t>Tweede niveau</a:t>
            </a:r>
          </a:p>
          <a:p>
            <a:pPr lvl="2"/>
            <a:r>
              <a:rPr lang="en-US"/>
              <a:t>Derde niveau</a:t>
            </a:r>
          </a:p>
          <a:p>
            <a:pPr lvl="3"/>
            <a:r>
              <a:rPr lang="en-US"/>
              <a:t>Vierde niveau</a:t>
            </a:r>
          </a:p>
          <a:p>
            <a:pPr lvl="4"/>
            <a:r>
              <a:rPr lang="en-US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27762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83D31AB-7045-445D-AE29-50464E70A3DD}" type="datetime4">
              <a:rPr lang="nl-NL" smtClean="0"/>
              <a:pPr/>
              <a:t>May 22, 2014</a:t>
            </a:fld>
            <a:endParaRPr lang="en-US" i="0">
              <a:latin typeface="Times" charset="0"/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A5663AF-7569-5E41-8BD7-BDDCF7F7889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149038"/>
      </p:ext>
    </p:extLst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Titelstijl van model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32844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A618C63-8530-4302-9C9B-0A88C33983AF}" type="datetime4">
              <a:rPr lang="nl-NL" smtClean="0"/>
              <a:pPr/>
              <a:t>May 22, 2014</a:t>
            </a:fld>
            <a:endParaRPr lang="en-US" i="0">
              <a:latin typeface="Times" charset="0"/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424C57-21BA-1F46-B2EF-DDFB122C937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407163"/>
      </p:ext>
    </p:extLst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130488-templ_JHS_1000x5632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5961" cy="5143500"/>
          </a:xfrm>
          <a:prstGeom prst="rect">
            <a:avLst/>
          </a:prstGeom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2625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Titelstijl van model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2626" y="1402557"/>
            <a:ext cx="7775575" cy="2951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Klik om de tekststijl van het model te bewerken</a:t>
            </a:r>
          </a:p>
          <a:p>
            <a:pPr lvl="1"/>
            <a:r>
              <a:rPr lang="en-US"/>
              <a:t>Tweede niveau</a:t>
            </a:r>
          </a:p>
          <a:p>
            <a:pPr lvl="2"/>
            <a:r>
              <a:rPr lang="en-US"/>
              <a:t>Derde niveau</a:t>
            </a:r>
          </a:p>
          <a:p>
            <a:pPr lvl="3"/>
            <a:r>
              <a:rPr lang="en-US"/>
              <a:t>Vierde niveau</a:t>
            </a:r>
          </a:p>
          <a:p>
            <a:pPr lvl="4"/>
            <a:r>
              <a:rPr lang="en-US"/>
              <a:t>Vijfde niveau</a:t>
            </a:r>
          </a:p>
        </p:txBody>
      </p:sp>
      <p:sp>
        <p:nvSpPr>
          <p:cNvPr id="1038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 i="1">
                <a:latin typeface="Fontys Frutiger" charset="0"/>
              </a:defRPr>
            </a:lvl1pPr>
          </a:lstStyle>
          <a:p>
            <a:fld id="{3C24C14F-8CE2-4092-9D61-A03F27A7BA48}" type="datetime4">
              <a:rPr lang="nl-NL" smtClean="0"/>
              <a:pPr/>
              <a:t>May 22, 2014</a:t>
            </a:fld>
            <a:endParaRPr lang="en-US" i="0">
              <a:latin typeface="Times" charset="0"/>
            </a:endParaRPr>
          </a:p>
        </p:txBody>
      </p:sp>
      <p:sp>
        <p:nvSpPr>
          <p:cNvPr id="1039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 i="1">
                <a:solidFill>
                  <a:srgbClr val="1B2764"/>
                </a:solidFill>
                <a:latin typeface="Fontys Frutiger" charset="0"/>
              </a:defRPr>
            </a:lvl1pPr>
          </a:lstStyle>
          <a:p>
            <a:fld id="{4BB91F34-829E-2846-AC20-E90A9269490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xmlns:p14="http://schemas.microsoft.com/office/powerpoint/2010/main"/>
  <p:hf hdr="0" ftr="0"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rgbClr val="1B2764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b="1">
          <a:solidFill>
            <a:srgbClr val="1B2764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fontAlgn="base">
        <a:spcBef>
          <a:spcPct val="0"/>
        </a:spcBef>
        <a:spcAft>
          <a:spcPct val="0"/>
        </a:spcAft>
        <a:defRPr sz="3600" b="1">
          <a:solidFill>
            <a:srgbClr val="1B2764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fontAlgn="base">
        <a:spcBef>
          <a:spcPct val="0"/>
        </a:spcBef>
        <a:spcAft>
          <a:spcPct val="0"/>
        </a:spcAft>
        <a:defRPr sz="3600" b="1">
          <a:solidFill>
            <a:srgbClr val="1B2764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fontAlgn="base">
        <a:spcBef>
          <a:spcPct val="0"/>
        </a:spcBef>
        <a:spcAft>
          <a:spcPct val="0"/>
        </a:spcAft>
        <a:defRPr sz="3600" b="1">
          <a:solidFill>
            <a:srgbClr val="1B2764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1B2764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1B2764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1B2764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1B2764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1B2764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1B2764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rgbClr val="1B2764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1600">
          <a:solidFill>
            <a:srgbClr val="1B2764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1B2764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1B2764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1B2764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1B2764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1B2764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740EF-52E7-4EF2-92C2-96694C144748}" type="datetime4">
              <a:rPr lang="nl-NL" smtClean="0"/>
              <a:pPr/>
              <a:t>May 22, 2014</a:t>
            </a:fld>
            <a:endParaRPr lang="en-US" i="0">
              <a:latin typeface="Times" charset="0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D9161E2-F96D-FA4D-90D8-0C197D54ACEC}" type="slidenum">
              <a:rPr lang="en-US"/>
              <a:pPr/>
              <a:t>1</a:t>
            </a:fld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1714500"/>
            <a:ext cx="7772400" cy="857250"/>
          </a:xfrm>
        </p:spPr>
        <p:txBody>
          <a:bodyPr/>
          <a:lstStyle/>
          <a:p>
            <a:pPr algn="ctr"/>
            <a:r>
              <a:rPr lang="en-US" dirty="0" err="1" smtClean="0"/>
              <a:t>Juridische</a:t>
            </a:r>
            <a:r>
              <a:rPr lang="en-US" dirty="0" smtClean="0"/>
              <a:t> </a:t>
            </a:r>
            <a:r>
              <a:rPr lang="en-US" dirty="0" err="1" smtClean="0"/>
              <a:t>schrijfvaardigheden</a:t>
            </a:r>
            <a:r>
              <a:rPr lang="en-US" dirty="0" smtClean="0"/>
              <a:t> 1:</a:t>
            </a:r>
            <a:br>
              <a:rPr lang="en-US" dirty="0" smtClean="0"/>
            </a:br>
            <a:r>
              <a:rPr lang="en-US" dirty="0" smtClean="0"/>
              <a:t>de brief</a:t>
            </a:r>
            <a:endParaRPr lang="nl-NL" dirty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ubTitle" idx="4294967295"/>
          </p:nvPr>
        </p:nvSpPr>
        <p:spPr>
          <a:xfrm>
            <a:off x="685800" y="2914650"/>
            <a:ext cx="8206680" cy="1314450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b="1" dirty="0" smtClean="0">
                <a:solidFill>
                  <a:srgbClr val="FFC000"/>
                </a:solidFill>
              </a:rPr>
              <a:t>P2 – week 5</a:t>
            </a:r>
          </a:p>
          <a:p>
            <a:pPr marL="0" indent="0" algn="ctr">
              <a:buNone/>
            </a:pPr>
            <a:r>
              <a:rPr lang="en-US" dirty="0" smtClean="0"/>
              <a:t>[</a:t>
            </a:r>
            <a:r>
              <a:rPr lang="en-US" dirty="0" err="1" smtClean="0"/>
              <a:t>naam</a:t>
            </a:r>
            <a:r>
              <a:rPr lang="en-US" dirty="0" smtClean="0"/>
              <a:t> docent]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[e-</a:t>
            </a:r>
            <a:r>
              <a:rPr lang="en-US" dirty="0" err="1" smtClean="0">
                <a:solidFill>
                  <a:srgbClr val="002060"/>
                </a:solidFill>
              </a:rPr>
              <a:t>mailadres</a:t>
            </a:r>
            <a:r>
              <a:rPr lang="en-US" dirty="0" smtClean="0">
                <a:solidFill>
                  <a:srgbClr val="002060"/>
                </a:solidFill>
              </a:rPr>
              <a:t> docent] / [</a:t>
            </a:r>
            <a:r>
              <a:rPr lang="en-US" dirty="0" err="1" smtClean="0">
                <a:solidFill>
                  <a:srgbClr val="002060"/>
                </a:solidFill>
              </a:rPr>
              <a:t>kamer</a:t>
            </a:r>
            <a:r>
              <a:rPr lang="en-US" dirty="0" smtClean="0">
                <a:solidFill>
                  <a:srgbClr val="002060"/>
                </a:solidFill>
              </a:rPr>
              <a:t> docent]</a:t>
            </a:r>
            <a:endParaRPr lang="nl-NL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571065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2625" y="339502"/>
            <a:ext cx="7772400" cy="974948"/>
          </a:xfrm>
        </p:spPr>
        <p:txBody>
          <a:bodyPr/>
          <a:lstStyle/>
          <a:p>
            <a:r>
              <a:rPr lang="nl-NL" dirty="0" smtClean="0"/>
              <a:t>Hedendaags woordgebruik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2626" y="1203598"/>
            <a:ext cx="7775575" cy="3150351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nl-NL" altLang="nl-NL" sz="1800" dirty="0" smtClean="0"/>
              <a:t>doch →			maar</a:t>
            </a:r>
          </a:p>
          <a:p>
            <a:pPr>
              <a:spcBef>
                <a:spcPts val="0"/>
              </a:spcBef>
            </a:pPr>
            <a:r>
              <a:rPr lang="nl-NL" altLang="nl-NL" sz="1800" dirty="0" smtClean="0"/>
              <a:t>derhalve → 			dus / daarom / dan ook</a:t>
            </a:r>
          </a:p>
          <a:p>
            <a:pPr>
              <a:spcBef>
                <a:spcPts val="0"/>
              </a:spcBef>
            </a:pPr>
            <a:r>
              <a:rPr lang="nl-NL" altLang="nl-NL" sz="1800" dirty="0" smtClean="0"/>
              <a:t>thans → 			nu</a:t>
            </a:r>
          </a:p>
          <a:p>
            <a:pPr>
              <a:spcBef>
                <a:spcPts val="0"/>
              </a:spcBef>
            </a:pPr>
            <a:r>
              <a:rPr lang="nl-NL" altLang="nl-NL" sz="1800" dirty="0" smtClean="0"/>
              <a:t>althans → 			tenminste</a:t>
            </a:r>
          </a:p>
          <a:p>
            <a:pPr>
              <a:spcBef>
                <a:spcPts val="0"/>
              </a:spcBef>
            </a:pPr>
            <a:r>
              <a:rPr lang="nl-NL" altLang="nl-NL" sz="1800" dirty="0" smtClean="0"/>
              <a:t>nochtans → 			toch / echter</a:t>
            </a:r>
          </a:p>
          <a:p>
            <a:pPr>
              <a:spcBef>
                <a:spcPts val="0"/>
              </a:spcBef>
            </a:pPr>
            <a:r>
              <a:rPr lang="nl-NL" altLang="nl-NL" sz="1800" dirty="0" smtClean="0"/>
              <a:t>desalniettemin → 		toch / echter</a:t>
            </a:r>
          </a:p>
          <a:p>
            <a:pPr>
              <a:spcBef>
                <a:spcPts val="0"/>
              </a:spcBef>
            </a:pPr>
            <a:r>
              <a:rPr lang="nl-NL" altLang="nl-NL" sz="1800" dirty="0" smtClean="0"/>
              <a:t>alsmede → 			en / ook / evenals</a:t>
            </a:r>
          </a:p>
          <a:p>
            <a:pPr>
              <a:spcBef>
                <a:spcPts val="0"/>
              </a:spcBef>
            </a:pPr>
            <a:r>
              <a:rPr lang="nl-NL" altLang="nl-NL" sz="1800" dirty="0" smtClean="0"/>
              <a:t>gaarne → 			graag</a:t>
            </a:r>
          </a:p>
          <a:p>
            <a:pPr>
              <a:spcBef>
                <a:spcPts val="0"/>
              </a:spcBef>
            </a:pPr>
            <a:r>
              <a:rPr lang="nl-NL" altLang="nl-NL" sz="1800" dirty="0" smtClean="0"/>
              <a:t>gelieve → 			Wilt u …?</a:t>
            </a:r>
          </a:p>
          <a:p>
            <a:pPr>
              <a:spcBef>
                <a:spcPts val="0"/>
              </a:spcBef>
            </a:pPr>
            <a:r>
              <a:rPr lang="nl-NL" altLang="nl-NL" sz="1800" dirty="0" smtClean="0"/>
              <a:t>ten behoeve van → 		voor</a:t>
            </a:r>
          </a:p>
          <a:p>
            <a:pPr>
              <a:spcBef>
                <a:spcPts val="0"/>
              </a:spcBef>
            </a:pPr>
            <a:r>
              <a:rPr lang="nl-NL" altLang="nl-NL" sz="1800" dirty="0" smtClean="0"/>
              <a:t>door middel van → 		door</a:t>
            </a:r>
          </a:p>
          <a:p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980C7-F00C-4CA8-9492-3FF3DEACAECE}" type="datetime4">
              <a:rPr lang="nl-NL" smtClean="0"/>
              <a:pPr/>
              <a:t>May 22, 2014</a:t>
            </a:fld>
            <a:endParaRPr lang="en-US" i="0">
              <a:latin typeface="Times" charset="0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3B51AD-FAE1-C242-BC30-E1BF15B76FE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 Zinnen </a:t>
            </a:r>
            <a:r>
              <a:rPr lang="nl-NL" smtClean="0"/>
              <a:t>ter verbetering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dirty="0" smtClean="0"/>
              <a:t>In tweetallen</a:t>
            </a:r>
          </a:p>
          <a:p>
            <a:r>
              <a:rPr lang="nl-NL" dirty="0" smtClean="0"/>
              <a:t>Herschrijf de zinnen, zodat ze correct, duidelijk en </a:t>
            </a:r>
            <a:r>
              <a:rPr lang="nl-NL" smtClean="0"/>
              <a:t>gepast zijn.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980C7-F00C-4CA8-9492-3FF3DEACAECE}" type="datetime4">
              <a:rPr lang="nl-NL" smtClean="0"/>
              <a:pPr/>
              <a:t>May 22, 2014</a:t>
            </a:fld>
            <a:endParaRPr lang="en-US" i="0">
              <a:latin typeface="Times" charset="0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3B51AD-FAE1-C242-BC30-E1BF15B76FE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2625" y="267494"/>
            <a:ext cx="7772400" cy="864096"/>
          </a:xfrm>
        </p:spPr>
        <p:txBody>
          <a:bodyPr/>
          <a:lstStyle/>
          <a:p>
            <a:r>
              <a:rPr lang="nl-NL" dirty="0" smtClean="0"/>
              <a:t>Overeenkomst schrijfproducten</a:t>
            </a:r>
            <a:endParaRPr lang="nl-NL" dirty="0"/>
          </a:p>
        </p:txBody>
      </p:sp>
      <p:graphicFrame>
        <p:nvGraphicFramePr>
          <p:cNvPr id="7" name="Tijdelijke aanduiding voor inhoud 6"/>
          <p:cNvGraphicFramePr>
            <a:graphicFrameLocks noGrp="1"/>
          </p:cNvGraphicFramePr>
          <p:nvPr>
            <p:ph idx="1"/>
          </p:nvPr>
        </p:nvGraphicFramePr>
        <p:xfrm>
          <a:off x="251520" y="1059582"/>
          <a:ext cx="8568951" cy="36724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2328"/>
                <a:gridCol w="2760306"/>
                <a:gridCol w="2856317"/>
              </a:tblGrid>
              <a:tr h="463704">
                <a:tc>
                  <a:txBody>
                    <a:bodyPr/>
                    <a:lstStyle/>
                    <a:p>
                      <a:r>
                        <a:rPr lang="nl-NL" dirty="0" smtClean="0">
                          <a:solidFill>
                            <a:srgbClr val="002060"/>
                          </a:solidFill>
                        </a:rPr>
                        <a:t>adviesbrief</a:t>
                      </a:r>
                      <a:endParaRPr lang="nl-NL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00B0F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solidFill>
                            <a:srgbClr val="002060"/>
                          </a:solidFill>
                        </a:rPr>
                        <a:t>dagvaarding</a:t>
                      </a:r>
                      <a:endParaRPr lang="nl-NL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00B0F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solidFill>
                            <a:srgbClr val="002060"/>
                          </a:solidFill>
                        </a:rPr>
                        <a:t>conclusie van antwoord</a:t>
                      </a:r>
                      <a:endParaRPr lang="nl-NL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00B0F0">
                        <a:alpha val="50000"/>
                      </a:srgbClr>
                    </a:solidFill>
                  </a:tcPr>
                </a:tc>
              </a:tr>
              <a:tr h="391698">
                <a:tc>
                  <a:txBody>
                    <a:bodyPr/>
                    <a:lstStyle/>
                    <a:p>
                      <a:r>
                        <a:rPr lang="nl-NL" dirty="0" smtClean="0">
                          <a:solidFill>
                            <a:srgbClr val="002060"/>
                          </a:solidFill>
                        </a:rPr>
                        <a:t>Inleiding</a:t>
                      </a:r>
                      <a:r>
                        <a:rPr lang="nl-NL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endParaRPr lang="nl-NL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00B0F0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solidFill>
                            <a:srgbClr val="002060"/>
                          </a:solidFill>
                        </a:rPr>
                        <a:t>formaliteiten</a:t>
                      </a:r>
                      <a:endParaRPr lang="nl-NL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00B0F0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solidFill>
                            <a:srgbClr val="002060"/>
                          </a:solidFill>
                        </a:rPr>
                        <a:t>formaliteiten</a:t>
                      </a:r>
                      <a:r>
                        <a:rPr lang="nl-NL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endParaRPr lang="nl-NL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00B0F0">
                        <a:alpha val="15000"/>
                      </a:srgbClr>
                    </a:solidFill>
                  </a:tcPr>
                </a:tc>
              </a:tr>
              <a:tr h="676081">
                <a:tc>
                  <a:txBody>
                    <a:bodyPr/>
                    <a:lstStyle/>
                    <a:p>
                      <a:r>
                        <a:rPr lang="nl-NL" dirty="0" smtClean="0">
                          <a:solidFill>
                            <a:srgbClr val="FF0000"/>
                          </a:solidFill>
                        </a:rPr>
                        <a:t>Relevante</a:t>
                      </a:r>
                      <a:r>
                        <a:rPr lang="nl-NL" baseline="0" dirty="0" smtClean="0">
                          <a:solidFill>
                            <a:srgbClr val="FF0000"/>
                          </a:solidFill>
                        </a:rPr>
                        <a:t> feiten </a:t>
                      </a:r>
                      <a:endParaRPr lang="nl-NL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00B0F0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solidFill>
                            <a:srgbClr val="002060"/>
                          </a:solidFill>
                        </a:rPr>
                        <a:t>Motivering van de vordering:</a:t>
                      </a:r>
                      <a:r>
                        <a:rPr lang="nl-NL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nl-NL" dirty="0" smtClean="0">
                          <a:solidFill>
                            <a:srgbClr val="002060"/>
                          </a:solidFill>
                        </a:rPr>
                        <a:t>A. </a:t>
                      </a:r>
                      <a:r>
                        <a:rPr lang="nl-NL" dirty="0" smtClean="0">
                          <a:solidFill>
                            <a:srgbClr val="FF0000"/>
                          </a:solidFill>
                        </a:rPr>
                        <a:t>De feiten </a:t>
                      </a:r>
                      <a:endParaRPr lang="nl-NL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00B0F0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solidFill>
                            <a:srgbClr val="002060"/>
                          </a:solidFill>
                        </a:rPr>
                        <a:t>A: </a:t>
                      </a:r>
                      <a:r>
                        <a:rPr lang="nl-NL" dirty="0" smtClean="0">
                          <a:solidFill>
                            <a:srgbClr val="FF0000"/>
                          </a:solidFill>
                        </a:rPr>
                        <a:t>De feiten</a:t>
                      </a:r>
                      <a:endParaRPr lang="nl-NL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00B0F0">
                        <a:alpha val="15000"/>
                      </a:srgbClr>
                    </a:solidFill>
                  </a:tcPr>
                </a:tc>
              </a:tr>
              <a:tr h="965830">
                <a:tc>
                  <a:txBody>
                    <a:bodyPr/>
                    <a:lstStyle/>
                    <a:p>
                      <a:r>
                        <a:rPr lang="nl-NL" dirty="0" smtClean="0">
                          <a:solidFill>
                            <a:srgbClr val="002060"/>
                          </a:solidFill>
                        </a:rPr>
                        <a:t>Juridische</a:t>
                      </a:r>
                      <a:r>
                        <a:rPr lang="nl-NL" baseline="0" dirty="0" smtClean="0">
                          <a:solidFill>
                            <a:srgbClr val="002060"/>
                          </a:solidFill>
                        </a:rPr>
                        <a:t> aspecten </a:t>
                      </a:r>
                      <a:endParaRPr lang="nl-NL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00B0F0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solidFill>
                            <a:srgbClr val="002060"/>
                          </a:solidFill>
                        </a:rPr>
                        <a:t>Motivering van de vordering</a:t>
                      </a:r>
                      <a:r>
                        <a:rPr lang="nl-NL" baseline="0" dirty="0" smtClean="0">
                          <a:solidFill>
                            <a:srgbClr val="002060"/>
                          </a:solidFill>
                        </a:rPr>
                        <a:t>: </a:t>
                      </a:r>
                      <a:r>
                        <a:rPr lang="nl-NL" dirty="0" smtClean="0">
                          <a:solidFill>
                            <a:srgbClr val="002060"/>
                          </a:solidFill>
                        </a:rPr>
                        <a:t>B. Juridische onderbouwing</a:t>
                      </a:r>
                      <a:r>
                        <a:rPr lang="nl-NL" baseline="0" dirty="0" smtClean="0">
                          <a:solidFill>
                            <a:srgbClr val="002060"/>
                          </a:solidFill>
                        </a:rPr>
                        <a:t> van de eis</a:t>
                      </a:r>
                      <a:endParaRPr lang="nl-NL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00B0F0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solidFill>
                            <a:srgbClr val="002060"/>
                          </a:solidFill>
                        </a:rPr>
                        <a:t>B: Juridisch</a:t>
                      </a:r>
                      <a:endParaRPr lang="nl-NL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00B0F0">
                        <a:alpha val="15000"/>
                      </a:srgbClr>
                    </a:solidFill>
                  </a:tcPr>
                </a:tc>
              </a:tr>
              <a:tr h="391698">
                <a:tc>
                  <a:txBody>
                    <a:bodyPr/>
                    <a:lstStyle/>
                    <a:p>
                      <a:r>
                        <a:rPr lang="nl-NL" dirty="0" smtClean="0">
                          <a:solidFill>
                            <a:srgbClr val="002060"/>
                          </a:solidFill>
                        </a:rPr>
                        <a:t>(Juridische</a:t>
                      </a:r>
                      <a:r>
                        <a:rPr lang="nl-NL" baseline="0" dirty="0" smtClean="0">
                          <a:solidFill>
                            <a:srgbClr val="002060"/>
                          </a:solidFill>
                        </a:rPr>
                        <a:t> mogelijkheden) </a:t>
                      </a:r>
                      <a:endParaRPr lang="nl-NL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00B0F0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solidFill>
                            <a:srgbClr val="002060"/>
                          </a:solidFill>
                        </a:rPr>
                        <a:t>Verweer</a:t>
                      </a:r>
                      <a:r>
                        <a:rPr lang="nl-NL" baseline="0" dirty="0" smtClean="0">
                          <a:solidFill>
                            <a:srgbClr val="002060"/>
                          </a:solidFill>
                        </a:rPr>
                        <a:t> van gedaagde </a:t>
                      </a:r>
                      <a:endParaRPr lang="nl-NL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00B0F0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nl-NL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00B0F0">
                        <a:alpha val="15000"/>
                      </a:srgbClr>
                    </a:solidFill>
                  </a:tcPr>
                </a:tc>
              </a:tr>
              <a:tr h="391698">
                <a:tc>
                  <a:txBody>
                    <a:bodyPr/>
                    <a:lstStyle/>
                    <a:p>
                      <a:r>
                        <a:rPr lang="nl-NL" dirty="0" smtClean="0">
                          <a:solidFill>
                            <a:srgbClr val="002060"/>
                          </a:solidFill>
                        </a:rPr>
                        <a:t>Advies</a:t>
                      </a:r>
                      <a:endParaRPr lang="nl-NL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00B0F0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solidFill>
                            <a:srgbClr val="002060"/>
                          </a:solidFill>
                        </a:rPr>
                        <a:t>Bewijsmiddelen</a:t>
                      </a:r>
                      <a:r>
                        <a:rPr lang="nl-NL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endParaRPr lang="nl-NL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00B0F0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solidFill>
                            <a:srgbClr val="002060"/>
                          </a:solidFill>
                        </a:rPr>
                        <a:t>Bewijsmiddelen</a:t>
                      </a:r>
                      <a:endParaRPr lang="nl-NL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00B0F0">
                        <a:alpha val="15000"/>
                      </a:srgbClr>
                    </a:solidFill>
                  </a:tcPr>
                </a:tc>
              </a:tr>
              <a:tr h="391698">
                <a:tc>
                  <a:txBody>
                    <a:bodyPr/>
                    <a:lstStyle/>
                    <a:p>
                      <a:r>
                        <a:rPr lang="nl-NL" dirty="0" smtClean="0">
                          <a:solidFill>
                            <a:srgbClr val="002060"/>
                          </a:solidFill>
                        </a:rPr>
                        <a:t>Slot</a:t>
                      </a:r>
                      <a:endParaRPr lang="nl-NL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00B0F0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err="1" smtClean="0">
                          <a:solidFill>
                            <a:srgbClr val="002060"/>
                          </a:solidFill>
                        </a:rPr>
                        <a:t>Petitum</a:t>
                      </a:r>
                      <a:r>
                        <a:rPr lang="nl-NL" dirty="0" smtClean="0">
                          <a:solidFill>
                            <a:srgbClr val="002060"/>
                          </a:solidFill>
                        </a:rPr>
                        <a:t>: de vordering</a:t>
                      </a:r>
                      <a:r>
                        <a:rPr lang="nl-NL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endParaRPr lang="nl-NL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00B0F0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solidFill>
                            <a:srgbClr val="002060"/>
                          </a:solidFill>
                        </a:rPr>
                        <a:t>Conclusie</a:t>
                      </a:r>
                      <a:endParaRPr lang="nl-NL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00B0F0">
                        <a:alpha val="15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980C7-F00C-4CA8-9492-3FF3DEACAECE}" type="datetime4">
              <a:rPr lang="nl-NL" smtClean="0"/>
              <a:pPr/>
              <a:t>May 22, 2014</a:t>
            </a:fld>
            <a:endParaRPr lang="en-US" i="0">
              <a:latin typeface="Times" charset="0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3B51AD-FAE1-C242-BC30-E1BF15B76FE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 dagvaarding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2626" y="1402557"/>
            <a:ext cx="7993830" cy="2951392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nl-NL" sz="2000" dirty="0" smtClean="0"/>
              <a:t>In tweetallen</a:t>
            </a:r>
          </a:p>
          <a:p>
            <a:pPr>
              <a:spcBef>
                <a:spcPts val="1200"/>
              </a:spcBef>
            </a:pPr>
            <a:r>
              <a:rPr lang="nl-NL" sz="2000" dirty="0" smtClean="0"/>
              <a:t>Beoordeel elkaars Motivering van de vordering:</a:t>
            </a:r>
            <a:br>
              <a:rPr lang="nl-NL" sz="2000" dirty="0" smtClean="0"/>
            </a:br>
            <a:r>
              <a:rPr lang="nl-NL" sz="2000" dirty="0" smtClean="0"/>
              <a:t>- Zijn de formuleringen correct? Plaats de codes uit </a:t>
            </a:r>
            <a:r>
              <a:rPr lang="nl-NL" sz="2000" i="1" dirty="0" smtClean="0"/>
              <a:t>Schrijfdelicten </a:t>
            </a:r>
            <a:r>
              <a:rPr lang="nl-NL" sz="2000" dirty="0" smtClean="0"/>
              <a:t>(FZ/FW).</a:t>
            </a:r>
          </a:p>
          <a:p>
            <a:pPr>
              <a:spcBef>
                <a:spcPts val="1200"/>
              </a:spcBef>
              <a:buNone/>
            </a:pPr>
            <a:r>
              <a:rPr lang="nl-NL" sz="2000" dirty="0" smtClean="0"/>
              <a:t>	- Is de spelling correct? Plaats de codes uit </a:t>
            </a:r>
            <a:r>
              <a:rPr lang="nl-NL" sz="2000" i="1" dirty="0" smtClean="0"/>
              <a:t>Schrijfdelicten</a:t>
            </a:r>
            <a:r>
              <a:rPr lang="nl-NL" sz="2000" dirty="0" smtClean="0"/>
              <a:t> (SW/SN).</a:t>
            </a:r>
          </a:p>
          <a:p>
            <a:pPr>
              <a:spcBef>
                <a:spcPts val="1200"/>
              </a:spcBef>
              <a:buNone/>
            </a:pPr>
            <a:r>
              <a:rPr lang="nl-NL" sz="2000" dirty="0" smtClean="0"/>
              <a:t>	-Is de interpunctie correct? Plaats de codes uit </a:t>
            </a:r>
            <a:r>
              <a:rPr lang="nl-NL" sz="2000" i="1" dirty="0" smtClean="0"/>
              <a:t>Schrijfdelicten </a:t>
            </a:r>
            <a:r>
              <a:rPr lang="nl-NL" sz="2000" dirty="0" smtClean="0"/>
              <a:t>(IN).</a:t>
            </a:r>
            <a:endParaRPr lang="nl-NL" sz="2000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980C7-F00C-4CA8-9492-3FF3DEACAECE}" type="datetime4">
              <a:rPr lang="nl-NL" smtClean="0"/>
              <a:pPr/>
              <a:t>May 22, 2014</a:t>
            </a:fld>
            <a:endParaRPr lang="en-US" i="0">
              <a:latin typeface="Times" charset="0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3B51AD-FAE1-C242-BC30-E1BF15B76FE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Huiswerk voor week 6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2626" y="1402557"/>
            <a:ext cx="8209854" cy="2951392"/>
          </a:xfrm>
        </p:spPr>
        <p:txBody>
          <a:bodyPr/>
          <a:lstStyle/>
          <a:p>
            <a:r>
              <a:rPr lang="nl-NL" sz="2000" dirty="0" smtClean="0"/>
              <a:t>Adviesbrief 3 (casus De Vries/</a:t>
            </a:r>
            <a:r>
              <a:rPr lang="nl-NL" sz="2000" dirty="0" err="1" smtClean="0"/>
              <a:t>Kooij</a:t>
            </a:r>
            <a:r>
              <a:rPr lang="nl-NL" sz="2000" dirty="0" smtClean="0"/>
              <a:t>) schrijven en (papieren versie!) meenemen. </a:t>
            </a:r>
            <a:br>
              <a:rPr lang="nl-NL" sz="2000" dirty="0" smtClean="0"/>
            </a:br>
            <a:r>
              <a:rPr lang="nl-NL" sz="2000" dirty="0" smtClean="0"/>
              <a:t>Zie voor casus </a:t>
            </a:r>
            <a:r>
              <a:rPr lang="nl-NL" sz="2000" i="1" dirty="0" smtClean="0"/>
              <a:t>Competentieboek P2</a:t>
            </a:r>
            <a:r>
              <a:rPr lang="nl-NL" sz="2000" dirty="0" smtClean="0"/>
              <a:t>,§3.7.7, week 5, werkcollege 5b: casus oplossen. </a:t>
            </a:r>
          </a:p>
          <a:p>
            <a:pPr>
              <a:spcBef>
                <a:spcPts val="1200"/>
              </a:spcBef>
              <a:tabLst>
                <a:tab pos="1076325" algn="l"/>
              </a:tabLst>
            </a:pPr>
            <a:r>
              <a:rPr lang="nl-NL" sz="2000" dirty="0" smtClean="0"/>
              <a:t>Conclusie van antwoord (casus Thomas/Sportief ’80) (papieren versie!) meenemen </a:t>
            </a:r>
          </a:p>
          <a:p>
            <a:pPr marL="895350" indent="-895350">
              <a:spcBef>
                <a:spcPts val="1800"/>
              </a:spcBef>
              <a:buNone/>
            </a:pPr>
            <a:r>
              <a:rPr lang="nl-NL" sz="2000" b="1" dirty="0" smtClean="0"/>
              <a:t>Let op</a:t>
            </a:r>
            <a:r>
              <a:rPr lang="nl-NL" sz="2000" dirty="0" smtClean="0"/>
              <a:t>: de geprinte versies van adviesbrief 3 en de conclusie van antwoord vormen het toegangskaartje voor de les van week 6!</a:t>
            </a:r>
            <a:endParaRPr lang="nl-NL" sz="2000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980C7-F00C-4CA8-9492-3FF3DEACAECE}" type="datetime4">
              <a:rPr lang="nl-NL" smtClean="0"/>
              <a:pPr/>
              <a:t>May 22, 2014</a:t>
            </a:fld>
            <a:endParaRPr lang="en-US" i="0">
              <a:latin typeface="Times" charset="0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3B51AD-FAE1-C242-BC30-E1BF15B76FEE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457200"/>
            <a:ext cx="8496944" cy="857250"/>
          </a:xfrm>
        </p:spPr>
        <p:txBody>
          <a:bodyPr/>
          <a:lstStyle/>
          <a:p>
            <a:r>
              <a:rPr lang="nl-NL" dirty="0" smtClean="0"/>
              <a:t>Opgegeven huiswerk voor deze week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1800" dirty="0" smtClean="0"/>
              <a:t>Herschrijf adviesbrief 2 (casus Schoenmakers/Reijnders) voor het Schrijfcentrum of voor het inloopspreekuur in week 7</a:t>
            </a:r>
          </a:p>
          <a:p>
            <a:endParaRPr lang="nl-NL" sz="1800" dirty="0" smtClean="0"/>
          </a:p>
          <a:p>
            <a:r>
              <a:rPr lang="nl-NL" sz="1800" dirty="0" smtClean="0"/>
              <a:t>Neem de dagvaarding (casus Thomas/Sportief ’80) in papieren vorm mee</a:t>
            </a:r>
          </a:p>
          <a:p>
            <a:pPr marL="0" indent="0">
              <a:buNone/>
            </a:pPr>
            <a:endParaRPr lang="nl-NL" sz="1800" dirty="0" smtClean="0"/>
          </a:p>
          <a:p>
            <a:pPr marL="361950" indent="0">
              <a:buNone/>
            </a:pPr>
            <a:r>
              <a:rPr lang="nl-NL" sz="1800" b="1" dirty="0" smtClean="0"/>
              <a:t>Let op</a:t>
            </a:r>
            <a:r>
              <a:rPr lang="nl-NL" sz="1800" dirty="0" smtClean="0"/>
              <a:t>: de </a:t>
            </a:r>
            <a:r>
              <a:rPr lang="nl-NL" sz="1800" u="sng" dirty="0" smtClean="0"/>
              <a:t>geprinte dagvaarding</a:t>
            </a:r>
            <a:r>
              <a:rPr lang="nl-NL" sz="1800" dirty="0" smtClean="0"/>
              <a:t> is het toegangskaartje voor de les!</a:t>
            </a:r>
            <a:endParaRPr lang="nl-NL" sz="1800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4EF24-12A3-486D-B7DC-A929C4127D35}" type="datetime4">
              <a:rPr lang="nl-NL" i="0" smtClean="0">
                <a:latin typeface="Times" charset="0"/>
              </a:rPr>
              <a:pPr/>
              <a:t>May 22, 2014</a:t>
            </a:fld>
            <a:endParaRPr lang="en-US" i="0" dirty="0">
              <a:latin typeface="Times" charset="0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3B51AD-FAE1-C242-BC30-E1BF15B76FE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Opbouw</a:t>
            </a:r>
            <a:r>
              <a:rPr lang="en-US" dirty="0" smtClean="0"/>
              <a:t> van </a:t>
            </a:r>
            <a:r>
              <a:rPr lang="en-US" dirty="0" err="1" smtClean="0"/>
              <a:t>deze</a:t>
            </a:r>
            <a:r>
              <a:rPr lang="en-US" dirty="0" smtClean="0"/>
              <a:t> les</a:t>
            </a:r>
            <a:endParaRPr lang="nl-NL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idx="1"/>
          </p:nvPr>
        </p:nvSpPr>
        <p:spPr>
          <a:xfrm>
            <a:off x="682626" y="1275606"/>
            <a:ext cx="7775575" cy="3078343"/>
          </a:xfrm>
        </p:spPr>
        <p:txBody>
          <a:bodyPr/>
          <a:lstStyle/>
          <a:p>
            <a:r>
              <a:rPr lang="nl-NL" sz="2000" dirty="0" smtClean="0"/>
              <a:t>punten van aandacht uit integratiehoorcollege:</a:t>
            </a:r>
            <a:br>
              <a:rPr lang="nl-NL" sz="2000" dirty="0" smtClean="0"/>
            </a:br>
            <a:r>
              <a:rPr lang="nl-NL" sz="2000" dirty="0" smtClean="0"/>
              <a:t>	- tangconstructie</a:t>
            </a:r>
            <a:br>
              <a:rPr lang="nl-NL" sz="2000" dirty="0" smtClean="0"/>
            </a:br>
            <a:r>
              <a:rPr lang="nl-NL" sz="2000" dirty="0" smtClean="0"/>
              <a:t>	- onnodig passieve zinnen</a:t>
            </a:r>
            <a:br>
              <a:rPr lang="nl-NL" sz="2000" dirty="0" smtClean="0"/>
            </a:br>
            <a:r>
              <a:rPr lang="nl-NL" sz="2000" dirty="0" smtClean="0"/>
              <a:t>	- naamwoordstijl </a:t>
            </a:r>
            <a:br>
              <a:rPr lang="nl-NL" sz="2000" dirty="0" smtClean="0"/>
            </a:br>
            <a:r>
              <a:rPr lang="nl-NL" sz="2000" dirty="0" smtClean="0"/>
              <a:t>	- hedendaags woordgebruik </a:t>
            </a:r>
          </a:p>
          <a:p>
            <a:r>
              <a:rPr lang="nl-NL" sz="2000" dirty="0" smtClean="0"/>
              <a:t>opdracht Zinnen herschrijven</a:t>
            </a:r>
          </a:p>
          <a:p>
            <a:r>
              <a:rPr lang="nl-NL" sz="2000" dirty="0" smtClean="0"/>
              <a:t>overeenkomst schrijfproducten </a:t>
            </a:r>
          </a:p>
          <a:p>
            <a:r>
              <a:rPr lang="nl-NL" sz="2000" dirty="0" smtClean="0"/>
              <a:t>opdracht Motivering van de vordering</a:t>
            </a:r>
          </a:p>
          <a:p>
            <a:pPr>
              <a:spcBef>
                <a:spcPts val="600"/>
              </a:spcBef>
            </a:pPr>
            <a:r>
              <a:rPr lang="nl-NL" altLang="nl-NL" sz="2000" dirty="0" smtClean="0"/>
              <a:t>huiswerk voor week 6</a:t>
            </a:r>
            <a:endParaRPr lang="nl-NL" altLang="nl-NL" sz="2000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F06AC-CFA1-4440-8CE7-6DEF3A6693A0}" type="datetime4">
              <a:rPr lang="nl-NL" smtClean="0"/>
              <a:pPr/>
              <a:t>May 22, 2014</a:t>
            </a:fld>
            <a:endParaRPr lang="en-US" i="0" dirty="0">
              <a:latin typeface="Times" charset="0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30B387-0BC5-EF49-A395-1E76F95D7028}" type="slidenum">
              <a:rPr lang="en-US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98695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Tangconstructie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2626" y="1402557"/>
            <a:ext cx="8281862" cy="2951392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nl-NL" dirty="0" smtClean="0"/>
              <a:t>voorbeeld uit integratiehoorcollege:</a:t>
            </a:r>
          </a:p>
          <a:p>
            <a:pPr>
              <a:spcBef>
                <a:spcPts val="0"/>
              </a:spcBef>
              <a:buNone/>
            </a:pPr>
            <a:r>
              <a:rPr lang="nl-NL" dirty="0" smtClean="0"/>
              <a:t>	</a:t>
            </a:r>
            <a:r>
              <a:rPr lang="nl-NL" sz="2000" dirty="0" smtClean="0"/>
              <a:t>“… de door haar twee jaar geleden van u geleende Limit-</a:t>
            </a:r>
            <a:r>
              <a:rPr lang="nl-NL" sz="2000" dirty="0" err="1" smtClean="0"/>
              <a:t>omafiets</a:t>
            </a:r>
            <a:r>
              <a:rPr lang="nl-NL" sz="2000" dirty="0" smtClean="0"/>
              <a:t>…”</a:t>
            </a:r>
          </a:p>
          <a:p>
            <a:pPr>
              <a:spcBef>
                <a:spcPts val="1800"/>
              </a:spcBef>
            </a:pPr>
            <a:endParaRPr lang="nl-NL" dirty="0" smtClean="0"/>
          </a:p>
          <a:p>
            <a:pPr>
              <a:spcBef>
                <a:spcPts val="600"/>
              </a:spcBef>
            </a:pPr>
            <a:r>
              <a:rPr lang="nl-NL" dirty="0" smtClean="0"/>
              <a:t>veel informatie tussen twee woorden die bij elkaar horen. </a:t>
            </a:r>
          </a:p>
          <a:p>
            <a:pPr>
              <a:spcBef>
                <a:spcPts val="600"/>
              </a:spcBef>
            </a:pPr>
            <a:r>
              <a:rPr lang="nl-NL" dirty="0" smtClean="0"/>
              <a:t>zorgt voor onnodige </a:t>
            </a:r>
            <a:r>
              <a:rPr lang="nl-NL" dirty="0" err="1" smtClean="0"/>
              <a:t>uiteenplaatsing</a:t>
            </a:r>
            <a:r>
              <a:rPr lang="nl-NL" dirty="0" smtClean="0"/>
              <a:t> &gt; onoverzichtelijk</a:t>
            </a:r>
          </a:p>
          <a:p>
            <a:pPr>
              <a:spcBef>
                <a:spcPts val="600"/>
              </a:spcBef>
            </a:pPr>
            <a:r>
              <a:rPr lang="nl-NL" dirty="0" smtClean="0"/>
              <a:t>beter: formuleren in meerdere (bij)zinnen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980C7-F00C-4CA8-9492-3FF3DEACAECE}" type="datetime4">
              <a:rPr lang="nl-NL" smtClean="0"/>
              <a:pPr/>
              <a:t>May 22, 2014</a:t>
            </a:fld>
            <a:endParaRPr lang="en-US" i="0">
              <a:latin typeface="Times" charset="0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3B51AD-FAE1-C242-BC30-E1BF15B76FE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 tangconstructie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nl-NL" sz="2000" dirty="0" smtClean="0"/>
              <a:t>Verbeter de volgende zinnen met tangconstructies:</a:t>
            </a:r>
          </a:p>
          <a:p>
            <a:pPr marL="819150" indent="-457200">
              <a:spcBef>
                <a:spcPts val="1200"/>
              </a:spcBef>
              <a:buFont typeface="+mj-lt"/>
              <a:buAutoNum type="arabicPeriod"/>
              <a:defRPr/>
            </a:pPr>
            <a:r>
              <a:rPr lang="nl-NL" sz="2000" dirty="0" smtClean="0"/>
              <a:t>Het inmiddels veelbesproken en beroemd geworden incident met de rokende </a:t>
            </a:r>
            <a:r>
              <a:rPr lang="nl-NL" sz="2000" dirty="0" err="1" smtClean="0"/>
              <a:t>Miley</a:t>
            </a:r>
            <a:r>
              <a:rPr lang="nl-NL" sz="2000" dirty="0" smtClean="0"/>
              <a:t> Cyrus tijdens de MTV Music </a:t>
            </a:r>
            <a:r>
              <a:rPr lang="nl-NL" sz="2000" dirty="0" err="1" smtClean="0"/>
              <a:t>Awards</a:t>
            </a:r>
            <a:r>
              <a:rPr lang="nl-NL" sz="2000" dirty="0" smtClean="0"/>
              <a:t> hangt mij persoonlijk de keel uit.</a:t>
            </a:r>
          </a:p>
          <a:p>
            <a:pPr marL="819150" indent="-457200">
              <a:spcBef>
                <a:spcPts val="1200"/>
              </a:spcBef>
              <a:buFont typeface="+mj-lt"/>
              <a:buAutoNum type="arabicPeriod"/>
              <a:tabLst>
                <a:tab pos="177800" algn="l"/>
              </a:tabLst>
              <a:defRPr/>
            </a:pPr>
            <a:r>
              <a:rPr lang="nl-NL" sz="2000" dirty="0" smtClean="0"/>
              <a:t>Op de door het inmiddels jarig </a:t>
            </a:r>
            <a:r>
              <a:rPr lang="nl-NL" sz="2000" dirty="0" err="1" smtClean="0"/>
              <a:t>geweeste</a:t>
            </a:r>
            <a:r>
              <a:rPr lang="nl-NL" sz="2000" dirty="0" smtClean="0"/>
              <a:t> rechter van rechtbank Oost-Brabant gestelde vragen gaf de verdachte een helder antwoord.  </a:t>
            </a:r>
            <a:r>
              <a:rPr lang="nl-NL" dirty="0" smtClean="0"/>
              <a:t/>
            </a:r>
            <a:br>
              <a:rPr lang="nl-NL" dirty="0" smtClean="0"/>
            </a:br>
            <a:endParaRPr lang="nl-NL" dirty="0" smtClean="0"/>
          </a:p>
          <a:p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980C7-F00C-4CA8-9492-3FF3DEACAECE}" type="datetime4">
              <a:rPr lang="nl-NL" smtClean="0"/>
              <a:pPr/>
              <a:t>May 22, 2014</a:t>
            </a:fld>
            <a:endParaRPr lang="en-US" i="0">
              <a:latin typeface="Times" charset="0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3B51AD-FAE1-C242-BC30-E1BF15B76FE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Onnodig passieve zinnen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2626" y="1402557"/>
            <a:ext cx="8209854" cy="2951392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nl-NL" sz="2000" dirty="0" smtClean="0"/>
              <a:t>voorbeeld uit integratiehoorcollege:</a:t>
            </a:r>
            <a:br>
              <a:rPr lang="nl-NL" sz="2000" dirty="0" smtClean="0"/>
            </a:br>
            <a:r>
              <a:rPr lang="nl-NL" sz="2000" dirty="0" smtClean="0"/>
              <a:t>“Deze onderdelen werden door mevrouw Reijnders namelijk gemonteerd op een andere fiets, waarna ze onlangs door haar werden verkocht.” </a:t>
            </a:r>
          </a:p>
          <a:p>
            <a:pPr>
              <a:spcBef>
                <a:spcPts val="1200"/>
              </a:spcBef>
            </a:pPr>
            <a:r>
              <a:rPr lang="nl-NL" sz="2000" dirty="0" smtClean="0"/>
              <a:t>Vermijd onnodig passieve zinnen &gt; lijdende vorm</a:t>
            </a:r>
            <a:r>
              <a:rPr lang="nl-NL" altLang="nl-NL" sz="2000" dirty="0" smtClean="0"/>
              <a:t/>
            </a:r>
            <a:br>
              <a:rPr lang="nl-NL" altLang="nl-NL" sz="2000" dirty="0" smtClean="0"/>
            </a:br>
            <a:r>
              <a:rPr lang="nl-NL" altLang="nl-NL" sz="2000" dirty="0" smtClean="0"/>
              <a:t>(te herkennen aan toevoeging van ‘worden’ en ‘door’)</a:t>
            </a:r>
          </a:p>
          <a:p>
            <a:pPr>
              <a:spcBef>
                <a:spcPts val="1200"/>
              </a:spcBef>
            </a:pPr>
            <a:r>
              <a:rPr lang="nl-NL" altLang="nl-NL" sz="2000" dirty="0" smtClean="0"/>
              <a:t>Bijvoorbeeld: Door Piet werden pepernoten gestrooid. </a:t>
            </a:r>
          </a:p>
          <a:p>
            <a:pPr>
              <a:spcBef>
                <a:spcPts val="0"/>
              </a:spcBef>
              <a:buNone/>
            </a:pPr>
            <a:r>
              <a:rPr lang="nl-NL" altLang="nl-NL" sz="2000" dirty="0" smtClean="0"/>
              <a:t>	Beter: bedrijvende / actieve vorm: Piet strooide pepernoten.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980C7-F00C-4CA8-9492-3FF3DEACAECE}" type="datetime4">
              <a:rPr lang="nl-NL" smtClean="0"/>
              <a:pPr/>
              <a:t>May 22, 2014</a:t>
            </a:fld>
            <a:endParaRPr lang="en-US" i="0">
              <a:latin typeface="Times" charset="0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3B51AD-FAE1-C242-BC30-E1BF15B76FE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 smtClean="0"/>
              <a:t>Naamwoordstijl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nl-NL" dirty="0" smtClean="0"/>
              <a:t>voorbeeld uit integratiehoorcollege:</a:t>
            </a:r>
            <a:br>
              <a:rPr lang="nl-NL" dirty="0" smtClean="0"/>
            </a:br>
            <a:r>
              <a:rPr lang="nl-NL" dirty="0" smtClean="0"/>
              <a:t>“Door het plaatsen van het zadel en de trappers op haar </a:t>
            </a:r>
            <a:r>
              <a:rPr lang="nl-NL" dirty="0" err="1" smtClean="0"/>
              <a:t>Giant</a:t>
            </a:r>
            <a:r>
              <a:rPr lang="nl-NL" dirty="0" smtClean="0"/>
              <a:t> Cosmo </a:t>
            </a:r>
            <a:r>
              <a:rPr lang="nl-NL" dirty="0" err="1" smtClean="0"/>
              <a:t>RS-fiets</a:t>
            </a:r>
            <a:r>
              <a:rPr lang="nl-NL" dirty="0" smtClean="0"/>
              <a:t> door mevrouw Reijnders…”</a:t>
            </a:r>
          </a:p>
          <a:p>
            <a:pPr>
              <a:spcBef>
                <a:spcPts val="1200"/>
              </a:spcBef>
            </a:pPr>
            <a:r>
              <a:rPr lang="nl-NL" dirty="0" smtClean="0"/>
              <a:t>naamwoordstijl = van een werkwoord (onnodig) een zelfstandig naamwoord maken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980C7-F00C-4CA8-9492-3FF3DEACAECE}" type="datetime4">
              <a:rPr lang="nl-NL" smtClean="0"/>
              <a:pPr/>
              <a:t>May 22, 2014</a:t>
            </a:fld>
            <a:endParaRPr lang="en-US" i="0">
              <a:latin typeface="Times" charset="0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3B51AD-FAE1-C242-BC30-E1BF15B76FE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 naamwoordstijl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000" dirty="0" smtClean="0"/>
              <a:t>Herschrijf de volgende zinnen met naamwoordstijl:</a:t>
            </a:r>
          </a:p>
          <a:p>
            <a:pPr marL="628650" indent="-266700">
              <a:spcBef>
                <a:spcPts val="1200"/>
              </a:spcBef>
              <a:buFont typeface="+mj-lt"/>
              <a:buAutoNum type="arabicPeriod"/>
            </a:pPr>
            <a:r>
              <a:rPr lang="nl-NL" altLang="nl-NL" sz="2000" dirty="0" smtClean="0"/>
              <a:t>Het functioneren van deze I-</a:t>
            </a:r>
            <a:r>
              <a:rPr lang="nl-NL" altLang="nl-NL" sz="2000" dirty="0" err="1" smtClean="0"/>
              <a:t>phone</a:t>
            </a:r>
            <a:r>
              <a:rPr lang="nl-NL" altLang="nl-NL" sz="2000" dirty="0" smtClean="0"/>
              <a:t> laat te wensen over. </a:t>
            </a:r>
          </a:p>
          <a:p>
            <a:pPr marL="628650" indent="-266700">
              <a:buFont typeface="+mj-lt"/>
              <a:buAutoNum type="arabicPeriod"/>
            </a:pPr>
            <a:endParaRPr lang="nl-NL" altLang="nl-NL" sz="2000" dirty="0" smtClean="0"/>
          </a:p>
          <a:p>
            <a:pPr marL="628650" indent="-266700">
              <a:buFont typeface="+mj-lt"/>
              <a:buAutoNum type="arabicPeriod"/>
            </a:pPr>
            <a:r>
              <a:rPr lang="nl-NL" altLang="nl-NL" sz="2000" dirty="0" smtClean="0"/>
              <a:t>Het zich aanpassen van nieuwe studenten valt niet altijd mee op de JHS.</a:t>
            </a:r>
          </a:p>
          <a:p>
            <a:pPr marL="628650" indent="-266700">
              <a:buFont typeface="+mj-lt"/>
              <a:buAutoNum type="arabicPeriod"/>
            </a:pPr>
            <a:endParaRPr lang="nl-NL" sz="2000" dirty="0" smtClean="0"/>
          </a:p>
          <a:p>
            <a:pPr marL="628650" indent="-266700">
              <a:buFont typeface="+mj-lt"/>
              <a:buAutoNum type="arabicPeriod"/>
            </a:pPr>
            <a:r>
              <a:rPr lang="nl-NL" sz="2000" dirty="0" smtClean="0"/>
              <a:t>Het slaan met de roe alsmede de medeneming </a:t>
            </a:r>
            <a:r>
              <a:rPr lang="nl-NL" sz="2000" smtClean="0"/>
              <a:t>van kinderen </a:t>
            </a:r>
            <a:r>
              <a:rPr lang="nl-NL" sz="2000" dirty="0" smtClean="0"/>
              <a:t>in juten zakken is niet toegestaan door Sinterklaas.</a:t>
            </a:r>
          </a:p>
          <a:p>
            <a:pPr>
              <a:spcBef>
                <a:spcPts val="0"/>
              </a:spcBef>
              <a:buNone/>
            </a:pPr>
            <a:endParaRPr lang="nl-NL" sz="2000" dirty="0" smtClean="0"/>
          </a:p>
          <a:p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980C7-F00C-4CA8-9492-3FF3DEACAECE}" type="datetime4">
              <a:rPr lang="nl-NL" smtClean="0"/>
              <a:pPr/>
              <a:t>May 22, 2014</a:t>
            </a:fld>
            <a:endParaRPr lang="en-US" i="0" dirty="0">
              <a:latin typeface="Times" charset="0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3B51AD-FAE1-C242-BC30-E1BF15B76FE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Hedendaags woordgebruik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2626" y="1402557"/>
            <a:ext cx="8461374" cy="2951392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nl-NL" dirty="0" smtClean="0"/>
              <a:t>Voorbeeld uit het integratiecollege:</a:t>
            </a:r>
            <a:br>
              <a:rPr lang="nl-NL" dirty="0" smtClean="0"/>
            </a:br>
            <a:r>
              <a:rPr lang="nl-NL" dirty="0" smtClean="0"/>
              <a:t>“… , raad ik u derhalve aan deze terug te eisen bij mevrouw Reijnders.”</a:t>
            </a:r>
          </a:p>
          <a:p>
            <a:pPr>
              <a:spcBef>
                <a:spcPts val="600"/>
              </a:spcBef>
            </a:pPr>
            <a:r>
              <a:rPr lang="nl-NL" dirty="0" smtClean="0">
                <a:solidFill>
                  <a:srgbClr val="002060"/>
                </a:solidFill>
              </a:rPr>
              <a:t>Een te formele of ambtelijke stijl is een doorgeschoten zakelijke stijl.</a:t>
            </a:r>
          </a:p>
          <a:p>
            <a:pPr>
              <a:spcBef>
                <a:spcPts val="600"/>
              </a:spcBef>
            </a:pPr>
            <a:r>
              <a:rPr lang="nl-NL" dirty="0" smtClean="0"/>
              <a:t>Pas op met voorzetseluitdrukkingen: met betrekking tot,</a:t>
            </a:r>
            <a:br>
              <a:rPr lang="nl-NL" dirty="0" smtClean="0"/>
            </a:br>
            <a:r>
              <a:rPr lang="nl-NL" dirty="0" smtClean="0"/>
              <a:t>op het gebied van, door middel van, naar aanleiding van…</a:t>
            </a:r>
          </a:p>
          <a:p>
            <a:pPr>
              <a:spcBef>
                <a:spcPts val="600"/>
              </a:spcBef>
            </a:pPr>
            <a:endParaRPr lang="nl-NL" dirty="0" smtClean="0">
              <a:solidFill>
                <a:srgbClr val="002060"/>
              </a:solidFill>
            </a:endParaRPr>
          </a:p>
          <a:p>
            <a:endParaRPr lang="nl-NL" dirty="0" smtClean="0"/>
          </a:p>
          <a:p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980C7-F00C-4CA8-9492-3FF3DEACAECE}" type="datetime4">
              <a:rPr lang="nl-NL" smtClean="0"/>
              <a:pPr/>
              <a:t>May 22, 2014</a:t>
            </a:fld>
            <a:endParaRPr lang="en-US" i="0">
              <a:latin typeface="Times" charset="0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3B51AD-FAE1-C242-BC30-E1BF15B76FE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Lege presentatie">
  <a:themeElements>
    <a:clrScheme name="Lege presentati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ege presentatie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Lege presentati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ge presentati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ge presentati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ge presentati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ge presentati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ge presentati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ge presentati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ge presentati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ge presentati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ge presentati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ge presentati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ge presentati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351</Words>
  <Application>Microsoft Macintosh PowerPoint</Application>
  <PresentationFormat>On-screen Show (16:9)</PresentationFormat>
  <Paragraphs>122</Paragraphs>
  <Slides>14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Lege presentatie</vt:lpstr>
      <vt:lpstr>Juridische schrijfvaardigheden 1: de brief</vt:lpstr>
      <vt:lpstr>Opgegeven huiswerk voor deze week</vt:lpstr>
      <vt:lpstr>Opbouw van deze les</vt:lpstr>
      <vt:lpstr>Tangconstructie</vt:lpstr>
      <vt:lpstr>Opdracht tangconstructie</vt:lpstr>
      <vt:lpstr>Onnodig passieve zinnen</vt:lpstr>
      <vt:lpstr>Naamwoordstijl</vt:lpstr>
      <vt:lpstr>Opdracht naamwoordstijl </vt:lpstr>
      <vt:lpstr>Hedendaags woordgebruik</vt:lpstr>
      <vt:lpstr>Hedendaags woordgebruik</vt:lpstr>
      <vt:lpstr>Opdracht Zinnen ter verbetering</vt:lpstr>
      <vt:lpstr>Overeenkomst schrijfproducten</vt:lpstr>
      <vt:lpstr>Opdracht dagvaarding</vt:lpstr>
      <vt:lpstr>Huiswerk voor week 6</vt:lpstr>
    </vt:vector>
  </TitlesOfParts>
  <Company>Fontys Hogescholen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Iris Roothans</dc:creator>
  <cp:lastModifiedBy>Josje Kuenen</cp:lastModifiedBy>
  <cp:revision>135</cp:revision>
  <cp:lastPrinted>2013-12-03T09:14:01Z</cp:lastPrinted>
  <dcterms:created xsi:type="dcterms:W3CDTF">2010-06-22T08:33:23Z</dcterms:created>
  <dcterms:modified xsi:type="dcterms:W3CDTF">2014-05-22T13:36:09Z</dcterms:modified>
</cp:coreProperties>
</file>