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0" r:id="rId3"/>
    <p:sldId id="258" r:id="rId4"/>
    <p:sldId id="281" r:id="rId5"/>
    <p:sldId id="282" r:id="rId6"/>
    <p:sldId id="291" r:id="rId7"/>
    <p:sldId id="292" r:id="rId8"/>
    <p:sldId id="293" r:id="rId9"/>
    <p:sldId id="283" r:id="rId10"/>
    <p:sldId id="284" r:id="rId11"/>
    <p:sldId id="296" r:id="rId12"/>
    <p:sldId id="297" r:id="rId13"/>
    <p:sldId id="285" r:id="rId14"/>
    <p:sldId id="286" r:id="rId15"/>
    <p:sldId id="287" r:id="rId16"/>
    <p:sldId id="288" r:id="rId17"/>
    <p:sldId id="299" r:id="rId18"/>
    <p:sldId id="290" r:id="rId19"/>
    <p:sldId id="294" r:id="rId20"/>
    <p:sldId id="295" r:id="rId21"/>
    <p:sldId id="298" r:id="rId22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2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84" autoAdjust="0"/>
    <p:restoredTop sz="90929"/>
  </p:normalViewPr>
  <p:slideViewPr>
    <p:cSldViewPr>
      <p:cViewPr>
        <p:scale>
          <a:sx n="100" d="100"/>
          <a:sy n="100" d="100"/>
        </p:scale>
        <p:origin x="-1152" y="-1800"/>
      </p:cViewPr>
      <p:guideLst>
        <p:guide orient="horz" pos="295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2857C-21B2-4AEB-98C8-35DCF2FFAC2E}" type="datetimeFigureOut">
              <a:rPr lang="nl-NL" smtClean="0"/>
              <a:pPr/>
              <a:t>22-05-14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D3C107-AFFC-45E8-95A0-FC39B2689DE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438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205A0D-ACEF-8747-9DE3-1247CD368D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147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51729B-383F-444C-9518-4B1505999D2E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05A0D-ACEF-8747-9DE3-1247CD368D5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45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301720"/>
            <a:ext cx="7772400" cy="1102519"/>
          </a:xfrm>
        </p:spPr>
        <p:txBody>
          <a:bodyPr/>
          <a:lstStyle/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DDA831-F005-4659-87D3-EB6C60E91A5C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54B247-D9CC-8E4E-BECA-E4F6A7ADE2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02726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54FECE-C4DE-42A5-BB60-67BE8EFE8621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30B387-0BC5-EF49-A395-1E76F95D70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96024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457201"/>
            <a:ext cx="1943100" cy="3896748"/>
          </a:xfrm>
        </p:spPr>
        <p:txBody>
          <a:bodyPr vert="eaVert"/>
          <a:lstStyle/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2626" y="457201"/>
            <a:ext cx="5680075" cy="3896748"/>
          </a:xfrm>
        </p:spPr>
        <p:txBody>
          <a:bodyPr vert="eaVert"/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B09345-3959-4BA6-94D5-94C7358447CD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CDFBB4-E030-0741-B22D-7126DC9103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21812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3B51AD-FAE1-C242-BC30-E1BF15B76F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250146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3B49E3-0786-4A04-9ABE-4D12EFE2DAF2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7442D3-874B-A046-9A60-45353F2A03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286056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2625" y="1402557"/>
            <a:ext cx="3811588" cy="29513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6614" y="1402557"/>
            <a:ext cx="3811587" cy="29513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050CBA-BD86-4022-986C-3BD14EFF1F4B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D3C3DD-8886-2341-B5F3-F733649F7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06777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0AF8C8-3949-4B06-9B7D-8D5B8256AE69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00DF3F-FE8D-1842-84D7-3BF41D8FED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24892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CD33A6-8D3E-43F0-A440-D97E82EF9B21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9C3838-3DF5-134C-B4C7-55EE3CADEC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48619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4E58FB-8ED8-4CAA-876D-F5818196A399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17318D-1F4C-3B4D-A6DC-D03C6A29A9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10521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1491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2776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3D31AB-7045-445D-AE29-50464E70A3DD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5663AF-7569-5E41-8BD7-BDDCF7F788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49038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3284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618C63-8530-4302-9C9B-0A88C33983AF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424C57-21BA-1F46-B2EF-DDFB122C93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07163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130488-templ_JHS_1000x5632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961" cy="51435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Titelstijl van model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6" y="1402557"/>
            <a:ext cx="7775575" cy="2951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i="1">
                <a:latin typeface="Fontys Frutiger" charset="0"/>
              </a:defRPr>
            </a:lvl1pPr>
          </a:lstStyle>
          <a:p>
            <a:fld id="{3C24C14F-8CE2-4092-9D61-A03F27A7BA48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i="1">
                <a:solidFill>
                  <a:srgbClr val="1B2764"/>
                </a:solidFill>
                <a:latin typeface="Fontys Frutiger" charset="0"/>
              </a:defRPr>
            </a:lvl1pPr>
          </a:lstStyle>
          <a:p>
            <a:fld id="{4BB91F34-829E-2846-AC20-E90A9269490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/>
  <p:hf hdr="0" ftr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rgbClr val="1B2764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1B2764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1B2764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1B2764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1B2764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1B2764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1B2764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1B2764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1B2764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1B2764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1B2764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1B2764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1B2764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1B2764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1B2764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1B2764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1B2764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1B2764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hkMr07Wf3wE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40EF-52E7-4EF2-92C2-96694C144748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9161E2-F96D-FA4D-90D8-0C197D54ACEC}" type="slidenum">
              <a:rPr lang="en-US"/>
              <a:pPr/>
              <a:t>1</a:t>
            </a:fld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714500"/>
            <a:ext cx="7772400" cy="857250"/>
          </a:xfrm>
        </p:spPr>
        <p:txBody>
          <a:bodyPr/>
          <a:lstStyle/>
          <a:p>
            <a:pPr algn="ctr"/>
            <a:r>
              <a:rPr lang="en-US" dirty="0" err="1" smtClean="0"/>
              <a:t>Juridische</a:t>
            </a:r>
            <a:r>
              <a:rPr lang="en-US" dirty="0" smtClean="0"/>
              <a:t> </a:t>
            </a:r>
            <a:r>
              <a:rPr lang="en-US" dirty="0" err="1" smtClean="0"/>
              <a:t>schrijfvaardigheden</a:t>
            </a:r>
            <a:r>
              <a:rPr lang="en-US" dirty="0" smtClean="0"/>
              <a:t> 1:</a:t>
            </a:r>
            <a:br>
              <a:rPr lang="en-US" dirty="0" smtClean="0"/>
            </a:br>
            <a:r>
              <a:rPr lang="en-US" dirty="0" smtClean="0"/>
              <a:t>de brief</a:t>
            </a:r>
            <a:endParaRPr lang="nl-NL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2914650"/>
            <a:ext cx="8206680" cy="131445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dirty="0" smtClean="0">
                <a:solidFill>
                  <a:srgbClr val="FFC000"/>
                </a:solidFill>
              </a:rPr>
              <a:t>P2 – week 2</a:t>
            </a:r>
          </a:p>
          <a:p>
            <a:pPr marL="0" indent="0" algn="ctr">
              <a:buNone/>
            </a:pPr>
            <a:r>
              <a:rPr lang="en-US" dirty="0" smtClean="0"/>
              <a:t>[</a:t>
            </a:r>
            <a:r>
              <a:rPr lang="en-US" dirty="0" err="1" smtClean="0"/>
              <a:t>naam</a:t>
            </a:r>
            <a:r>
              <a:rPr lang="en-US" dirty="0" smtClean="0"/>
              <a:t> docent]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[e-</a:t>
            </a:r>
            <a:r>
              <a:rPr lang="en-US" dirty="0" err="1" smtClean="0">
                <a:solidFill>
                  <a:srgbClr val="002060"/>
                </a:solidFill>
              </a:rPr>
              <a:t>mailadres</a:t>
            </a:r>
            <a:r>
              <a:rPr lang="en-US" dirty="0" smtClean="0">
                <a:solidFill>
                  <a:srgbClr val="002060"/>
                </a:solidFill>
              </a:rPr>
              <a:t> docent] / [</a:t>
            </a:r>
            <a:r>
              <a:rPr lang="en-US" dirty="0" err="1" smtClean="0">
                <a:solidFill>
                  <a:srgbClr val="002060"/>
                </a:solidFill>
              </a:rPr>
              <a:t>kamer</a:t>
            </a:r>
            <a:r>
              <a:rPr lang="en-US" dirty="0" smtClean="0">
                <a:solidFill>
                  <a:srgbClr val="002060"/>
                </a:solidFill>
              </a:rPr>
              <a:t> docent]</a:t>
            </a:r>
            <a:endParaRPr lang="nl-NL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Structuur</a:t>
            </a:r>
            <a:r>
              <a:rPr lang="en-US" dirty="0" smtClean="0"/>
              <a:t> </a:t>
            </a:r>
            <a:r>
              <a:rPr lang="en-US" dirty="0" err="1" smtClean="0"/>
              <a:t>adviesbrief</a:t>
            </a:r>
            <a:r>
              <a:rPr lang="en-US" dirty="0" smtClean="0"/>
              <a:t>: </a:t>
            </a:r>
            <a:r>
              <a:rPr lang="en-US" dirty="0" err="1" smtClean="0"/>
              <a:t>alinea</a:t>
            </a:r>
            <a:r>
              <a:rPr lang="en-US" dirty="0" smtClean="0"/>
              <a:t> 1</a:t>
            </a:r>
            <a:endParaRPr lang="nl-NL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778435"/>
              </p:ext>
            </p:extLst>
          </p:nvPr>
        </p:nvGraphicFramePr>
        <p:xfrm>
          <a:off x="971600" y="1491630"/>
          <a:ext cx="7200801" cy="2418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636"/>
                <a:gridCol w="1501572"/>
                <a:gridCol w="1944216"/>
                <a:gridCol w="3384377"/>
              </a:tblGrid>
              <a:tr h="48363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Alinea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Tussenkopje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Inhoud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</a:tr>
              <a:tr h="1934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1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baseline="0" dirty="0" smtClean="0">
                          <a:solidFill>
                            <a:srgbClr val="002060"/>
                          </a:solidFill>
                          <a:effectLst/>
                        </a:rPr>
                        <a:t>Inleiding</a:t>
                      </a:r>
                      <a:endParaRPr lang="nl-NL" sz="2000" baseline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baseline="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r>
                        <a:rPr lang="nl-NL" sz="2000" baseline="0" dirty="0" smtClean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endParaRPr lang="nl-NL" sz="2000" baseline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baseline="0" dirty="0" smtClean="0">
                          <a:solidFill>
                            <a:srgbClr val="002060"/>
                          </a:solidFill>
                          <a:effectLst/>
                        </a:rPr>
                        <a:t>- De </a:t>
                      </a:r>
                      <a:r>
                        <a:rPr lang="nl-NL" sz="2000" baseline="0" dirty="0">
                          <a:solidFill>
                            <a:srgbClr val="002060"/>
                          </a:solidFill>
                          <a:effectLst/>
                        </a:rPr>
                        <a:t>aanleiding tot </a:t>
                      </a:r>
                      <a:r>
                        <a:rPr lang="nl-NL" sz="2000" baseline="0" dirty="0" smtClean="0">
                          <a:solidFill>
                            <a:srgbClr val="002060"/>
                          </a:solidFill>
                          <a:effectLst/>
                        </a:rPr>
                        <a:t>de brief</a:t>
                      </a:r>
                      <a:br>
                        <a:rPr lang="nl-NL" sz="2000" baseline="0" dirty="0" smtClean="0">
                          <a:solidFill>
                            <a:srgbClr val="002060"/>
                          </a:solidFill>
                          <a:effectLst/>
                        </a:rPr>
                      </a:br>
                      <a:endParaRPr lang="nl-NL" sz="2000" baseline="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baseline="0" dirty="0" smtClean="0">
                          <a:solidFill>
                            <a:srgbClr val="002060"/>
                          </a:solidFill>
                          <a:effectLst/>
                        </a:rPr>
                        <a:t>- Het </a:t>
                      </a:r>
                      <a:r>
                        <a:rPr lang="nl-NL" sz="2000" baseline="0" dirty="0">
                          <a:solidFill>
                            <a:srgbClr val="002060"/>
                          </a:solidFill>
                          <a:effectLst/>
                        </a:rPr>
                        <a:t>onderwerp van de </a:t>
                      </a:r>
                      <a:r>
                        <a:rPr lang="nl-NL" sz="2000" baseline="0" dirty="0" smtClean="0">
                          <a:solidFill>
                            <a:srgbClr val="002060"/>
                          </a:solidFill>
                          <a:effectLst/>
                        </a:rPr>
                        <a:t>brief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l-NL" sz="2000" baseline="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baseline="0" dirty="0">
                          <a:solidFill>
                            <a:srgbClr val="002060"/>
                          </a:solidFill>
                          <a:effectLst/>
                        </a:rPr>
                        <a:t>- </a:t>
                      </a:r>
                      <a:r>
                        <a:rPr lang="nl-NL" sz="2000" baseline="0" dirty="0" smtClean="0">
                          <a:solidFill>
                            <a:srgbClr val="002060"/>
                          </a:solidFill>
                          <a:effectLst/>
                        </a:rPr>
                        <a:t>Het </a:t>
                      </a:r>
                      <a:r>
                        <a:rPr lang="nl-NL" sz="2000" baseline="0" dirty="0">
                          <a:solidFill>
                            <a:srgbClr val="002060"/>
                          </a:solidFill>
                          <a:effectLst/>
                        </a:rPr>
                        <a:t>doel van de brief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baseline="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nl-NL" sz="2000" baseline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15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317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inleiding schrijven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2626" y="1347614"/>
            <a:ext cx="7775575" cy="3006335"/>
          </a:xfrm>
        </p:spPr>
        <p:txBody>
          <a:bodyPr/>
          <a:lstStyle/>
          <a:p>
            <a:pPr marL="361950" indent="-361950">
              <a:spcBef>
                <a:spcPts val="0"/>
              </a:spcBef>
              <a:defRPr/>
            </a:pPr>
            <a:r>
              <a:rPr lang="nl-NL" dirty="0" smtClean="0"/>
              <a:t>Inleiding:</a:t>
            </a:r>
          </a:p>
          <a:p>
            <a:pPr marL="361950" indent="-361950">
              <a:spcBef>
                <a:spcPts val="0"/>
              </a:spcBef>
              <a:buFontTx/>
              <a:buNone/>
              <a:defRPr/>
            </a:pPr>
            <a:r>
              <a:rPr lang="nl-NL" dirty="0" smtClean="0"/>
              <a:t>	- laatste contact</a:t>
            </a:r>
          </a:p>
          <a:p>
            <a:pPr marL="361950" indent="-361950">
              <a:spcBef>
                <a:spcPts val="0"/>
              </a:spcBef>
              <a:buFontTx/>
              <a:buNone/>
              <a:defRPr/>
            </a:pPr>
            <a:r>
              <a:rPr lang="nl-NL" dirty="0" smtClean="0"/>
              <a:t>	- onderwerp</a:t>
            </a:r>
          </a:p>
          <a:p>
            <a:pPr marL="361950" indent="-361950">
              <a:spcBef>
                <a:spcPts val="0"/>
              </a:spcBef>
              <a:buFontTx/>
              <a:buNone/>
              <a:defRPr/>
            </a:pPr>
            <a:r>
              <a:rPr lang="nl-NL" dirty="0" smtClean="0"/>
              <a:t>	- doel</a:t>
            </a:r>
          </a:p>
          <a:p>
            <a:pPr marL="361950" indent="-361950">
              <a:spcBef>
                <a:spcPts val="0"/>
              </a:spcBef>
              <a:defRPr/>
            </a:pPr>
            <a:r>
              <a:rPr lang="nl-NL" dirty="0" smtClean="0"/>
              <a:t>Schrijf in tweetallen twee inleidingen (eerste alinea) bij de volgende casus. Varieer in stijl en maak onderscheid in de wijze waarop Jasmijn met jou contact heeft gezocht.</a:t>
            </a:r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Casus 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7" name="Tabel 6"/>
          <p:cNvGraphicFramePr>
            <a:graphicFrameLocks noGrp="1"/>
          </p:cNvGraphicFramePr>
          <p:nvPr/>
        </p:nvGraphicFramePr>
        <p:xfrm>
          <a:off x="1691680" y="1419622"/>
          <a:ext cx="5760640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/>
              </a:tblGrid>
              <a:tr h="2736304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endParaRPr lang="nl-NL" sz="1800" b="1" dirty="0" smtClean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nl-NL" sz="2000" b="1" dirty="0" smtClean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Mangal"/>
                        </a:rPr>
                        <a:t>Op 5 november 2013 heb je contact met Jasmijn Janssens uit Breda. Zij heeft een tv gekocht bij </a:t>
                      </a:r>
                      <a:r>
                        <a:rPr lang="nl-NL" sz="2000" b="1" dirty="0" err="1" smtClean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Mangal"/>
                        </a:rPr>
                        <a:t>MediaMarkt</a:t>
                      </a:r>
                      <a:r>
                        <a:rPr lang="nl-NL" sz="2000" b="1" dirty="0" smtClean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Mangal"/>
                        </a:rPr>
                        <a:t> te Breda, maar er gaat van alles mis bij de levering. Al met al komt het erop neer, dat Jasmijn 843,- euro armer is, maar dat ze na vijf weken en zeven telefoontjes nog steeds geen tv heeft. Jasmijn vraagt jou om advies.</a:t>
                      </a:r>
                      <a:endParaRPr lang="nl-NL" sz="2000" dirty="0">
                        <a:solidFill>
                          <a:srgbClr val="002060"/>
                        </a:solidFill>
                      </a:endParaRPr>
                    </a:p>
                  </a:txBody>
                  <a:tcPr marL="91441" marR="91441" marT="45722" marB="45722">
                    <a:solidFill>
                      <a:srgbClr val="00B0F0">
                        <a:alpha val="25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Structuur</a:t>
            </a:r>
            <a:r>
              <a:rPr lang="en-US" dirty="0" smtClean="0"/>
              <a:t> </a:t>
            </a:r>
            <a:r>
              <a:rPr lang="en-US" dirty="0" err="1" smtClean="0"/>
              <a:t>adviesbrief</a:t>
            </a:r>
            <a:r>
              <a:rPr lang="en-US" dirty="0" smtClean="0"/>
              <a:t>: </a:t>
            </a:r>
            <a:r>
              <a:rPr lang="en-US" dirty="0" err="1" smtClean="0"/>
              <a:t>alinea</a:t>
            </a:r>
            <a:r>
              <a:rPr lang="en-US" dirty="0" smtClean="0"/>
              <a:t> 2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5045058"/>
              </p:ext>
            </p:extLst>
          </p:nvPr>
        </p:nvGraphicFramePr>
        <p:xfrm>
          <a:off x="971602" y="1707654"/>
          <a:ext cx="7128791" cy="1865635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318576"/>
                <a:gridCol w="1337606"/>
                <a:gridCol w="2232248"/>
                <a:gridCol w="3240361"/>
              </a:tblGrid>
              <a:tr h="50405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Alinea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Tussenkopje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Inhoud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</a:tr>
              <a:tr h="13615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nl-NL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solidFill>
                            <a:srgbClr val="002060"/>
                          </a:solidFill>
                          <a:effectLst/>
                        </a:rPr>
                        <a:t>Relevante</a:t>
                      </a:r>
                      <a:r>
                        <a:rPr lang="nl-NL" sz="20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feiten </a:t>
                      </a:r>
                      <a:endParaRPr lang="nl-NL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r>
                        <a:rPr lang="nl-NL" sz="2000" dirty="0" smtClean="0">
                          <a:solidFill>
                            <a:srgbClr val="002060"/>
                          </a:solidFill>
                          <a:effectLst/>
                        </a:rPr>
                        <a:t>Relevante</a:t>
                      </a:r>
                      <a:r>
                        <a:rPr lang="nl-NL" sz="20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feiten</a:t>
                      </a:r>
                      <a:endParaRPr lang="nl-NL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solidFill>
                            <a:srgbClr val="002060"/>
                          </a:solidFill>
                          <a:effectLst/>
                        </a:rPr>
                        <a:t>De gebeurtenissen in hoofdzaken</a:t>
                      </a:r>
                      <a:endParaRPr lang="nl-NL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15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4274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Structuur</a:t>
            </a:r>
            <a:r>
              <a:rPr lang="en-US" dirty="0" smtClean="0"/>
              <a:t> van </a:t>
            </a:r>
            <a:r>
              <a:rPr lang="en-US" dirty="0" err="1" smtClean="0"/>
              <a:t>adviesbrief</a:t>
            </a:r>
            <a:r>
              <a:rPr lang="en-US" dirty="0" smtClean="0"/>
              <a:t>: </a:t>
            </a:r>
            <a:r>
              <a:rPr lang="en-US" dirty="0" err="1" smtClean="0"/>
              <a:t>alinea</a:t>
            </a:r>
            <a:r>
              <a:rPr lang="en-US" dirty="0" smtClean="0"/>
              <a:t> 3</a:t>
            </a:r>
            <a:endParaRPr lang="nl-NL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950108"/>
              </p:ext>
            </p:extLst>
          </p:nvPr>
        </p:nvGraphicFramePr>
        <p:xfrm>
          <a:off x="683567" y="1563638"/>
          <a:ext cx="7920880" cy="182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9344"/>
                <a:gridCol w="1539727"/>
                <a:gridCol w="2836339"/>
                <a:gridCol w="2815470"/>
              </a:tblGrid>
              <a:tr h="50405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Alinea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Tussenkopje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</a:rPr>
                        <a:t>Inhoud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</a:tr>
              <a:tr h="8959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3</a:t>
                      </a:r>
                      <a:endParaRPr lang="nl-NL" sz="20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Juridische</a:t>
                      </a:r>
                      <a:r>
                        <a:rPr lang="en-US" sz="2000" b="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000" b="0" baseline="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aspecten</a:t>
                      </a:r>
                      <a:endParaRPr lang="nl-NL" sz="2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Juridische</a:t>
                      </a:r>
                      <a:r>
                        <a:rPr lang="en-US" sz="20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aspecten</a:t>
                      </a:r>
                      <a:endParaRPr lang="nl-NL" sz="20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- De</a:t>
                      </a:r>
                      <a:r>
                        <a:rPr lang="en-US" sz="20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relevante</a:t>
                      </a:r>
                      <a:r>
                        <a:rPr lang="en-US" sz="20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feiten</a:t>
                      </a:r>
                      <a:r>
                        <a:rPr lang="en-US" sz="20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, </a:t>
                      </a:r>
                      <a:r>
                        <a:rPr lang="en-US" sz="2000" baseline="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bekeken</a:t>
                      </a:r>
                      <a:r>
                        <a:rPr lang="en-US" sz="20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 door </a:t>
                      </a:r>
                      <a:r>
                        <a:rPr lang="en-US" sz="2000" baseline="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een</a:t>
                      </a:r>
                      <a:r>
                        <a:rPr lang="en-US" sz="20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juridische</a:t>
                      </a:r>
                      <a:r>
                        <a:rPr lang="en-US" sz="20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bril</a:t>
                      </a:r>
                      <a:r>
                        <a:rPr lang="en-US" sz="20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 </a:t>
                      </a:r>
                      <a:br>
                        <a:rPr lang="en-US" sz="20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</a:br>
                      <a:r>
                        <a:rPr lang="en-US" sz="20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- </a:t>
                      </a:r>
                      <a:r>
                        <a:rPr lang="en-US" sz="2000" baseline="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juridische</a:t>
                      </a:r>
                      <a:r>
                        <a:rPr lang="en-US" sz="20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conclusie</a:t>
                      </a:r>
                      <a:endParaRPr lang="nl-NL" sz="20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15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8938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Structuur</a:t>
            </a:r>
            <a:r>
              <a:rPr lang="en-US" dirty="0" smtClean="0"/>
              <a:t> van </a:t>
            </a:r>
            <a:r>
              <a:rPr lang="en-US" dirty="0" err="1" smtClean="0"/>
              <a:t>adviesbrief</a:t>
            </a:r>
            <a:r>
              <a:rPr lang="en-US" dirty="0" smtClean="0"/>
              <a:t>: </a:t>
            </a:r>
            <a:r>
              <a:rPr lang="en-US" dirty="0" err="1" smtClean="0"/>
              <a:t>alinea</a:t>
            </a:r>
            <a:r>
              <a:rPr lang="en-US" dirty="0" smtClean="0"/>
              <a:t> 4</a:t>
            </a:r>
            <a:endParaRPr lang="nl-NL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945820"/>
              </p:ext>
            </p:extLst>
          </p:nvPr>
        </p:nvGraphicFramePr>
        <p:xfrm>
          <a:off x="827584" y="1923678"/>
          <a:ext cx="7488832" cy="1723256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396580"/>
                <a:gridCol w="1907676"/>
                <a:gridCol w="2016224"/>
                <a:gridCol w="3168352"/>
              </a:tblGrid>
              <a:tr h="50405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  <a:cs typeface="Mangal"/>
                        </a:rPr>
                        <a:t>Alinea</a:t>
                      </a:r>
                      <a:endParaRPr lang="nl-NL" sz="2000" dirty="0">
                        <a:effectLst/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  <a:cs typeface="Mangal"/>
                        </a:rPr>
                        <a:t>Tussenkopje</a:t>
                      </a:r>
                      <a:endParaRPr lang="nl-NL" sz="2000" dirty="0">
                        <a:effectLst/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  <a:cs typeface="Mangal"/>
                        </a:rPr>
                        <a:t>Inhoud</a:t>
                      </a:r>
                      <a:endParaRPr lang="nl-NL" sz="2000" dirty="0">
                        <a:effectLst/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nl-NL" sz="20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nl-NL" sz="20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(Juridische</a:t>
                      </a:r>
                      <a:r>
                        <a:rPr lang="nl-NL" sz="20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mogelijkheden)</a:t>
                      </a:r>
                      <a:endParaRPr lang="nl-NL" sz="20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(Juridische mogelijkheden)</a:t>
                      </a:r>
                      <a:endParaRPr lang="nl-NL" sz="20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(- Alle relevante juridische opties met de voor- en nadelen)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nl-NL" sz="20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1921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Structuur</a:t>
            </a:r>
            <a:r>
              <a:rPr lang="en-US" dirty="0" smtClean="0"/>
              <a:t> van </a:t>
            </a:r>
            <a:r>
              <a:rPr lang="en-US" dirty="0" err="1" smtClean="0"/>
              <a:t>adviesbrief</a:t>
            </a:r>
            <a:r>
              <a:rPr lang="en-US" dirty="0" smtClean="0"/>
              <a:t>: </a:t>
            </a:r>
            <a:r>
              <a:rPr lang="en-US" dirty="0" err="1" smtClean="0"/>
              <a:t>alinea</a:t>
            </a:r>
            <a:r>
              <a:rPr lang="en-US" dirty="0" smtClean="0"/>
              <a:t> 5 </a:t>
            </a:r>
            <a:endParaRPr lang="nl-NL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14700"/>
              </p:ext>
            </p:extLst>
          </p:nvPr>
        </p:nvGraphicFramePr>
        <p:xfrm>
          <a:off x="971600" y="2067694"/>
          <a:ext cx="7128792" cy="1224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515"/>
                <a:gridCol w="1190017"/>
                <a:gridCol w="2202469"/>
                <a:gridCol w="3431791"/>
              </a:tblGrid>
              <a:tr h="50405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  <a:cs typeface="Mangal"/>
                        </a:rPr>
                        <a:t>Alinea</a:t>
                      </a:r>
                      <a:endParaRPr lang="nl-NL" sz="2000" dirty="0">
                        <a:effectLst/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  <a:cs typeface="Mangal"/>
                        </a:rPr>
                        <a:t>Tussenkopje</a:t>
                      </a:r>
                      <a:endParaRPr lang="nl-NL" sz="2000" dirty="0">
                        <a:effectLst/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  <a:cs typeface="Mangal"/>
                        </a:rPr>
                        <a:t>Inhoud</a:t>
                      </a:r>
                      <a:endParaRPr lang="nl-NL" sz="2000" dirty="0">
                        <a:effectLst/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5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 </a:t>
                      </a:r>
                      <a:r>
                        <a:rPr lang="nl-NL" sz="2000" dirty="0" smtClean="0">
                          <a:solidFill>
                            <a:srgbClr val="002060"/>
                          </a:solidFill>
                          <a:effectLst/>
                        </a:rPr>
                        <a:t>Advies</a:t>
                      </a:r>
                      <a:endParaRPr lang="nl-NL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002060"/>
                          </a:solidFill>
                          <a:effectLst/>
                        </a:rPr>
                        <a:t>Advies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nl-NL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solidFill>
                            <a:srgbClr val="002060"/>
                          </a:solidFill>
                          <a:effectLst/>
                        </a:rPr>
                        <a:t>- Wat je adviseert </a:t>
                      </a:r>
                      <a:r>
                        <a:rPr lang="nl-NL" sz="2000" u="sng" dirty="0">
                          <a:solidFill>
                            <a:srgbClr val="002060"/>
                          </a:solidFill>
                          <a:effectLst/>
                        </a:rPr>
                        <a:t>en waarom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nl-NL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15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212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Alinea ‘Advies’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2626" y="1347614"/>
            <a:ext cx="7775575" cy="3006335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nl-NL" sz="2000" kern="1200" dirty="0" smtClean="0"/>
              <a:t>Een advies wordt beschreven als een </a:t>
            </a:r>
            <a:r>
              <a:rPr lang="nl-NL" sz="2000" u="sng" kern="1200" dirty="0" smtClean="0"/>
              <a:t>handeling</a:t>
            </a:r>
            <a:r>
              <a:rPr lang="nl-NL" sz="2000" kern="1200" dirty="0" smtClean="0"/>
              <a:t> en bestaat uit maximaal drie niveaus: </a:t>
            </a:r>
            <a:endParaRPr lang="nl-NL" sz="2000" dirty="0" smtClean="0"/>
          </a:p>
          <a:p>
            <a:pPr lvl="0">
              <a:lnSpc>
                <a:spcPct val="115000"/>
              </a:lnSpc>
              <a:spcAft>
                <a:spcPts val="0"/>
              </a:spcAft>
              <a:buFont typeface="Times New Roman"/>
              <a:buChar char="-"/>
              <a:tabLst>
                <a:tab pos="457200" algn="l"/>
              </a:tabLst>
            </a:pPr>
            <a:r>
              <a:rPr lang="nl-NL" sz="2000" kern="1200" dirty="0" smtClean="0"/>
              <a:t>het juridische casusantwoord  (‘Ik adviseer u om nakoming te vorderen’);</a:t>
            </a:r>
            <a:endParaRPr lang="nl-NL" sz="2000" dirty="0" smtClean="0"/>
          </a:p>
          <a:p>
            <a:pPr lvl="0">
              <a:lnSpc>
                <a:spcPct val="115000"/>
              </a:lnSpc>
              <a:spcAft>
                <a:spcPts val="0"/>
              </a:spcAft>
              <a:buFont typeface="Times New Roman"/>
              <a:buChar char="-"/>
              <a:tabLst>
                <a:tab pos="457200" algn="l"/>
              </a:tabLst>
            </a:pPr>
            <a:r>
              <a:rPr lang="nl-NL" sz="2000" kern="1200" dirty="0" smtClean="0"/>
              <a:t>de juridische vervolgprocedure (‘Daarvoor moet u een ingebrekestelling schrijven’);</a:t>
            </a:r>
            <a:endParaRPr lang="nl-NL" sz="2000" dirty="0" smtClean="0"/>
          </a:p>
          <a:p>
            <a:pPr lvl="0">
              <a:lnSpc>
                <a:spcPct val="115000"/>
              </a:lnSpc>
              <a:spcAft>
                <a:spcPts val="0"/>
              </a:spcAft>
              <a:buFont typeface="Times New Roman"/>
              <a:buChar char="-"/>
              <a:tabLst>
                <a:tab pos="457200" algn="l"/>
              </a:tabLst>
            </a:pPr>
            <a:r>
              <a:rPr lang="nl-NL" sz="2000" kern="1200" dirty="0" smtClean="0"/>
              <a:t>de praktische vertaalslag (‘U schrijft dan een brief waarin u aangeeft…’).</a:t>
            </a:r>
            <a:endParaRPr lang="nl-NL" sz="2000" dirty="0" smtClean="0">
              <a:latin typeface="Calibri"/>
            </a:endParaRPr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Structuur</a:t>
            </a:r>
            <a:r>
              <a:rPr lang="en-US" dirty="0" smtClean="0"/>
              <a:t> van </a:t>
            </a:r>
            <a:r>
              <a:rPr lang="en-US" dirty="0" err="1" smtClean="0"/>
              <a:t>adviesbrief</a:t>
            </a:r>
            <a:r>
              <a:rPr lang="en-US" dirty="0" smtClean="0"/>
              <a:t>: </a:t>
            </a:r>
            <a:r>
              <a:rPr lang="en-US" dirty="0" err="1" smtClean="0"/>
              <a:t>alinea</a:t>
            </a:r>
            <a:r>
              <a:rPr lang="en-US" dirty="0" smtClean="0"/>
              <a:t> 6</a:t>
            </a:r>
            <a:endParaRPr lang="nl-NL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14700"/>
              </p:ext>
            </p:extLst>
          </p:nvPr>
        </p:nvGraphicFramePr>
        <p:xfrm>
          <a:off x="827584" y="1563638"/>
          <a:ext cx="7560841" cy="23389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971"/>
                <a:gridCol w="1262140"/>
                <a:gridCol w="2335952"/>
                <a:gridCol w="3639778"/>
              </a:tblGrid>
              <a:tr h="51015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  <a:cs typeface="Mangal"/>
                        </a:rPr>
                        <a:t>Alinea</a:t>
                      </a:r>
                      <a:endParaRPr lang="nl-NL" sz="2000" dirty="0">
                        <a:effectLst/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  <a:cs typeface="Mangal"/>
                        </a:rPr>
                        <a:t>Tussenkopje</a:t>
                      </a:r>
                      <a:endParaRPr lang="nl-NL" sz="2000" dirty="0">
                        <a:effectLst/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+mn-lt"/>
                          <a:ea typeface="Times New Roman"/>
                          <a:cs typeface="Mangal"/>
                        </a:rPr>
                        <a:t>Inhoud</a:t>
                      </a:r>
                      <a:endParaRPr lang="nl-NL" sz="2000" dirty="0">
                        <a:effectLst/>
                        <a:latin typeface="+mn-lt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</a:tr>
              <a:tr h="17220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 </a:t>
                      </a:r>
                      <a:r>
                        <a:rPr lang="nl-NL" sz="2000" dirty="0" smtClean="0">
                          <a:solidFill>
                            <a:srgbClr val="002060"/>
                          </a:solidFill>
                          <a:effectLst/>
                        </a:rPr>
                        <a:t>Slot</a:t>
                      </a:r>
                      <a:endParaRPr lang="nl-NL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endParaRPr lang="nl-NL" sz="20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nl-NL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002060"/>
                          </a:solidFill>
                          <a:effectLst/>
                        </a:rPr>
                        <a:t>- </a:t>
                      </a:r>
                      <a:r>
                        <a:rPr lang="nl-NL" sz="2000" dirty="0" smtClean="0">
                          <a:solidFill>
                            <a:srgbClr val="002060"/>
                          </a:solidFill>
                          <a:effectLst/>
                        </a:rPr>
                        <a:t>Hoop</a:t>
                      </a:r>
                      <a:r>
                        <a:rPr lang="nl-NL" sz="20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uitspreken dat je de lezer tot dienst bent geweest of dat de brief duidelijk is</a:t>
                      </a:r>
                      <a:br>
                        <a:rPr lang="nl-NL" sz="2000" baseline="0" dirty="0" smtClean="0">
                          <a:solidFill>
                            <a:srgbClr val="002060"/>
                          </a:solidFill>
                          <a:effectLst/>
                        </a:rPr>
                      </a:br>
                      <a:r>
                        <a:rPr lang="nl-NL" sz="2000" baseline="0" dirty="0" smtClean="0">
                          <a:solidFill>
                            <a:srgbClr val="002060"/>
                          </a:solidFill>
                          <a:effectLst/>
                        </a:rPr>
                        <a:t>- Mogelijkheid tot contact noemen</a:t>
                      </a:r>
                      <a:endParaRPr lang="nl-NL" sz="20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nl-NL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B0F0">
                        <a:alpha val="15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212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Kritische beoordelingsvragen juridische adviesbrief (1)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491631"/>
            <a:ext cx="8208912" cy="286231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nl-NL" altLang="nl-NL" sz="2000" dirty="0" smtClean="0"/>
              <a:t>Zijn de briefconventies in orde?</a:t>
            </a:r>
          </a:p>
          <a:p>
            <a:pPr>
              <a:spcBef>
                <a:spcPts val="600"/>
              </a:spcBef>
            </a:pPr>
            <a:r>
              <a:rPr lang="nl-NL" altLang="nl-NL" sz="2000" dirty="0" smtClean="0"/>
              <a:t>Is de inleiding de aanleiding (datum van het laatste contact, de vraag/het probleem van de cliënt en het doel van de brief)?</a:t>
            </a:r>
          </a:p>
          <a:p>
            <a:pPr>
              <a:spcBef>
                <a:spcPts val="600"/>
              </a:spcBef>
            </a:pPr>
            <a:r>
              <a:rPr lang="nl-NL" altLang="nl-NL" sz="2000" dirty="0" smtClean="0"/>
              <a:t>Worden er alleen/alle relevante feiten genoemd?</a:t>
            </a:r>
          </a:p>
          <a:p>
            <a:pPr>
              <a:spcBef>
                <a:spcPts val="600"/>
              </a:spcBef>
            </a:pPr>
            <a:r>
              <a:rPr lang="nl-NL" altLang="nl-NL" sz="2000" dirty="0" smtClean="0"/>
              <a:t>Wordt de juridische positie van de lezer duidelijk gemaakt?</a:t>
            </a:r>
          </a:p>
          <a:p>
            <a:pPr>
              <a:spcBef>
                <a:spcPts val="600"/>
              </a:spcBef>
            </a:pPr>
            <a:r>
              <a:rPr lang="nl-NL" altLang="nl-NL" sz="2000" dirty="0" smtClean="0"/>
              <a:t>(eventueel): Zijn de consequenties van de opties duidelijk uitgewerkt? </a:t>
            </a:r>
          </a:p>
          <a:p>
            <a:pPr>
              <a:spcBef>
                <a:spcPts val="600"/>
              </a:spcBef>
            </a:pPr>
            <a:r>
              <a:rPr lang="nl-NL" altLang="nl-NL" sz="2000" dirty="0" smtClean="0"/>
              <a:t>Wordt er advies in de vorm van een handeling gegeven?</a:t>
            </a:r>
          </a:p>
          <a:p>
            <a:pPr>
              <a:spcBef>
                <a:spcPts val="600"/>
              </a:spcBef>
            </a:pPr>
            <a:endParaRPr lang="nl-NL" altLang="nl-NL" sz="2000" dirty="0" smtClean="0"/>
          </a:p>
          <a:p>
            <a:pPr>
              <a:spcBef>
                <a:spcPts val="600"/>
              </a:spcBef>
            </a:pPr>
            <a:endParaRPr lang="nl-NL" altLang="nl-NL" sz="2000" dirty="0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457200"/>
            <a:ext cx="8496944" cy="857250"/>
          </a:xfrm>
        </p:spPr>
        <p:txBody>
          <a:bodyPr/>
          <a:lstStyle/>
          <a:p>
            <a:r>
              <a:rPr lang="nl-NL" dirty="0" smtClean="0"/>
              <a:t>Opgegeven huiswerk voor deze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Bestudeer: </a:t>
            </a:r>
            <a:br>
              <a:rPr lang="nl-NL" dirty="0" smtClean="0"/>
            </a:br>
            <a:r>
              <a:rPr lang="nl-NL" dirty="0" smtClean="0"/>
              <a:t>hoofdstuk 1 t/m 3 en Bijlage A van </a:t>
            </a:r>
            <a:r>
              <a:rPr lang="nl-NL" i="1" dirty="0" smtClean="0"/>
              <a:t>Vastgelegd</a:t>
            </a:r>
          </a:p>
          <a:p>
            <a:pPr>
              <a:spcBef>
                <a:spcPts val="1800"/>
              </a:spcBef>
            </a:pPr>
            <a:r>
              <a:rPr lang="nl-NL" dirty="0" smtClean="0"/>
              <a:t>Schrijf:</a:t>
            </a:r>
            <a:br>
              <a:rPr lang="nl-NL" dirty="0" smtClean="0"/>
            </a:br>
            <a:r>
              <a:rPr lang="nl-NL" dirty="0" smtClean="0"/>
              <a:t>de ingebrekestelling (casus Wouters/Megastunt.nl) en neem deze </a:t>
            </a:r>
            <a:r>
              <a:rPr lang="nl-NL" altLang="nl-NL" dirty="0" smtClean="0"/>
              <a:t>(geprinte versie!) mee naar de volgende les.</a:t>
            </a:r>
            <a:br>
              <a:rPr lang="nl-NL" altLang="nl-NL" dirty="0" smtClean="0"/>
            </a:br>
            <a:r>
              <a:rPr lang="nl-NL" altLang="nl-NL" dirty="0" smtClean="0"/>
              <a:t>De brief is het toegangskaartje tot de les!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EF24-12A3-486D-B7DC-A929C4127D35}" type="datetime4">
              <a:rPr lang="nl-NL" i="0" smtClean="0">
                <a:latin typeface="Times" charset="0"/>
              </a:rPr>
              <a:pPr/>
              <a:t>May 22, 2014</a:t>
            </a:fld>
            <a:endParaRPr lang="en-US" i="0" dirty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Kritische beoordelingsvragen juridische adviesbrief 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563639"/>
            <a:ext cx="8208912" cy="279031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nl-NL" altLang="nl-NL" sz="2000" dirty="0" smtClean="0"/>
              <a:t>Staat er in het slot dat de schrijver hoopt dat hij de cliënt van dienst is geweest en dat deze de mogelijkheid heeft om contact op te nemen?</a:t>
            </a:r>
            <a:r>
              <a:rPr lang="nl-NL" altLang="nl-NL" sz="1800" dirty="0" smtClean="0"/>
              <a:t> </a:t>
            </a:r>
          </a:p>
          <a:p>
            <a:pPr>
              <a:spcBef>
                <a:spcPts val="600"/>
              </a:spcBef>
            </a:pPr>
            <a:r>
              <a:rPr lang="nl-NL" altLang="nl-NL" sz="2000" dirty="0" smtClean="0"/>
              <a:t>Zijn de formuleringen:</a:t>
            </a:r>
          </a:p>
          <a:p>
            <a:pPr lvl="1">
              <a:spcBef>
                <a:spcPts val="0"/>
              </a:spcBef>
            </a:pPr>
            <a:r>
              <a:rPr lang="nl-NL" altLang="nl-NL" dirty="0" smtClean="0"/>
              <a:t>correct (codes </a:t>
            </a:r>
            <a:r>
              <a:rPr lang="nl-NL" altLang="nl-NL" i="1" dirty="0" smtClean="0"/>
              <a:t>Schrijfdelicten</a:t>
            </a:r>
            <a:r>
              <a:rPr lang="nl-NL" altLang="nl-NL" dirty="0" smtClean="0"/>
              <a:t>)?</a:t>
            </a:r>
          </a:p>
          <a:p>
            <a:pPr lvl="1">
              <a:spcBef>
                <a:spcPts val="0"/>
              </a:spcBef>
            </a:pPr>
            <a:r>
              <a:rPr lang="nl-NL" altLang="nl-NL" dirty="0" err="1" smtClean="0"/>
              <a:t>zakelijk-neutraal</a:t>
            </a:r>
            <a:r>
              <a:rPr lang="nl-NL" altLang="nl-NL" dirty="0" smtClean="0"/>
              <a:t>?</a:t>
            </a:r>
          </a:p>
          <a:p>
            <a:pPr lvl="1">
              <a:spcBef>
                <a:spcPts val="0"/>
              </a:spcBef>
            </a:pPr>
            <a:r>
              <a:rPr lang="nl-NL" altLang="nl-NL" dirty="0" smtClean="0"/>
              <a:t>helder?</a:t>
            </a:r>
          </a:p>
          <a:p>
            <a:pPr>
              <a:spcBef>
                <a:spcPts val="600"/>
              </a:spcBef>
            </a:pPr>
            <a:r>
              <a:rPr lang="nl-NL" altLang="nl-NL" sz="2000" dirty="0" smtClean="0"/>
              <a:t>Is de spelling correct (codes </a:t>
            </a:r>
            <a:r>
              <a:rPr lang="nl-NL" altLang="nl-NL" sz="2000" i="1" dirty="0" smtClean="0"/>
              <a:t>Schrijfdelicten</a:t>
            </a:r>
            <a:r>
              <a:rPr lang="nl-NL" altLang="nl-NL" sz="2000" dirty="0" smtClean="0"/>
              <a:t>)?</a:t>
            </a:r>
          </a:p>
          <a:p>
            <a:pPr>
              <a:spcBef>
                <a:spcPts val="600"/>
              </a:spcBef>
            </a:pPr>
            <a:endParaRPr lang="nl-NL" sz="20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 voor week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2626" y="1402557"/>
            <a:ext cx="8137846" cy="2951392"/>
          </a:xfrm>
        </p:spPr>
        <p:txBody>
          <a:bodyPr/>
          <a:lstStyle/>
          <a:p>
            <a:r>
              <a:rPr lang="nl-NL" sz="1800" dirty="0" smtClean="0"/>
              <a:t>Bestudeer: hoofdstuk 9 (‘De juridische adviesbrief’) van </a:t>
            </a:r>
            <a:r>
              <a:rPr lang="nl-NL" sz="1800" i="1" dirty="0" smtClean="0"/>
              <a:t>Vastgelegd</a:t>
            </a:r>
          </a:p>
          <a:p>
            <a:r>
              <a:rPr lang="nl-NL" sz="1800" dirty="0" smtClean="0"/>
              <a:t>Schrijf: adviesbrief 1 (casus Vriens/De Boer) en neem deze </a:t>
            </a:r>
            <a:r>
              <a:rPr lang="nl-NL" altLang="nl-NL" sz="1800" dirty="0" smtClean="0"/>
              <a:t>(geprinte versie!) mee naar de les</a:t>
            </a:r>
          </a:p>
          <a:p>
            <a:r>
              <a:rPr lang="nl-NL" altLang="nl-NL" sz="1800" dirty="0" smtClean="0"/>
              <a:t>Bestudeer en maak: theorie en oefeningen 1.10 + 1.11 (pag. 39-46) en 1.15 (pag. 57 -58) van </a:t>
            </a:r>
            <a:r>
              <a:rPr lang="nl-NL" altLang="nl-NL" sz="1800" i="1" dirty="0" smtClean="0"/>
              <a:t>Met recht begrepen</a:t>
            </a:r>
          </a:p>
          <a:p>
            <a:r>
              <a:rPr lang="nl-NL" altLang="nl-NL" sz="1800" dirty="0" smtClean="0"/>
              <a:t>Maak: opdracht Jurisprudentie (zie </a:t>
            </a:r>
            <a:r>
              <a:rPr lang="nl-NL" altLang="nl-NL" sz="1800" dirty="0" err="1" smtClean="0"/>
              <a:t>Blackboard</a:t>
            </a:r>
            <a:r>
              <a:rPr lang="nl-NL" altLang="nl-NL" sz="1800" dirty="0" smtClean="0"/>
              <a:t>)</a:t>
            </a:r>
          </a:p>
          <a:p>
            <a:pPr>
              <a:buNone/>
            </a:pPr>
            <a:endParaRPr lang="nl-NL" altLang="nl-NL" sz="1800" dirty="0" smtClean="0"/>
          </a:p>
          <a:p>
            <a:pPr marL="0" indent="0">
              <a:buNone/>
              <a:tabLst>
                <a:tab pos="1257300" algn="l"/>
              </a:tabLst>
            </a:pPr>
            <a:r>
              <a:rPr lang="nl-NL" altLang="nl-NL" sz="1800" b="1" dirty="0" smtClean="0"/>
              <a:t>Nota bene</a:t>
            </a:r>
            <a:r>
              <a:rPr lang="nl-NL" altLang="nl-NL" sz="1800" dirty="0" smtClean="0"/>
              <a:t>: de geprinte adviesbrief en de gemaakte opdracht vormen het 	toegangskaartje tot de les!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Opbouw</a:t>
            </a:r>
            <a:r>
              <a:rPr lang="en-US" dirty="0" smtClean="0"/>
              <a:t> van </a:t>
            </a:r>
            <a:r>
              <a:rPr lang="en-US" dirty="0" err="1" smtClean="0"/>
              <a:t>deze</a:t>
            </a:r>
            <a:r>
              <a:rPr lang="en-US" dirty="0" smtClean="0"/>
              <a:t> les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nl-NL" altLang="nl-NL" sz="2000" dirty="0" smtClean="0"/>
              <a:t>kritische </a:t>
            </a:r>
            <a:r>
              <a:rPr lang="nl-NL" altLang="nl-NL" sz="2000" dirty="0"/>
              <a:t>beoordelingsvragen ingebrekestelling</a:t>
            </a:r>
          </a:p>
          <a:p>
            <a:pPr>
              <a:spcBef>
                <a:spcPts val="1200"/>
              </a:spcBef>
            </a:pPr>
            <a:r>
              <a:rPr lang="nl-NL" altLang="nl-NL" sz="2000" dirty="0" smtClean="0"/>
              <a:t>feedback </a:t>
            </a:r>
            <a:r>
              <a:rPr lang="nl-NL" altLang="nl-NL" sz="2000" dirty="0"/>
              <a:t>geven elkaars ingebrekestelling</a:t>
            </a:r>
          </a:p>
          <a:p>
            <a:pPr>
              <a:spcBef>
                <a:spcPts val="1200"/>
              </a:spcBef>
            </a:pPr>
            <a:r>
              <a:rPr lang="nl-NL" altLang="nl-NL" sz="2000" dirty="0" smtClean="0"/>
              <a:t>fasen </a:t>
            </a:r>
            <a:r>
              <a:rPr lang="nl-NL" altLang="nl-NL" sz="2000" dirty="0"/>
              <a:t>schrijfproces</a:t>
            </a:r>
          </a:p>
          <a:p>
            <a:pPr>
              <a:spcBef>
                <a:spcPts val="1200"/>
              </a:spcBef>
            </a:pPr>
            <a:r>
              <a:rPr lang="nl-NL" altLang="nl-NL" sz="2000" dirty="0" smtClean="0"/>
              <a:t>structuur </a:t>
            </a:r>
            <a:r>
              <a:rPr lang="nl-NL" altLang="nl-NL" sz="2000" dirty="0"/>
              <a:t>adviesbrief</a:t>
            </a:r>
          </a:p>
          <a:p>
            <a:pPr>
              <a:spcBef>
                <a:spcPts val="1200"/>
              </a:spcBef>
            </a:pPr>
            <a:r>
              <a:rPr lang="nl-NL" altLang="nl-NL" sz="2000" dirty="0" smtClean="0"/>
              <a:t>opdracht </a:t>
            </a:r>
            <a:r>
              <a:rPr lang="nl-NL" altLang="nl-NL" sz="2000" dirty="0"/>
              <a:t>inleiding schrijven</a:t>
            </a:r>
          </a:p>
          <a:p>
            <a:pPr>
              <a:spcBef>
                <a:spcPts val="1200"/>
              </a:spcBef>
            </a:pPr>
            <a:r>
              <a:rPr lang="nl-NL" altLang="nl-NL" sz="2000" dirty="0" smtClean="0"/>
              <a:t>huiswerk voor week 3 </a:t>
            </a:r>
            <a:endParaRPr lang="nl-NL" altLang="nl-NL" sz="2000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06AC-CFA1-4440-8CE7-6DEF3A6693A0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30B387-0BC5-EF49-A395-1E76F95D7028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869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Kritische</a:t>
            </a:r>
            <a:r>
              <a:rPr lang="en-US" dirty="0" smtClean="0"/>
              <a:t> </a:t>
            </a:r>
            <a:r>
              <a:rPr lang="en-US" dirty="0" err="1" smtClean="0"/>
              <a:t>beoordelingsvragen</a:t>
            </a:r>
            <a:r>
              <a:rPr lang="en-US" dirty="0" smtClean="0"/>
              <a:t> </a:t>
            </a:r>
            <a:r>
              <a:rPr lang="en-US" dirty="0" err="1" smtClean="0"/>
              <a:t>ingebrekestelling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626" y="1563638"/>
            <a:ext cx="7775575" cy="2790310"/>
          </a:xfrm>
        </p:spPr>
        <p:txBody>
          <a:bodyPr/>
          <a:lstStyle/>
          <a:p>
            <a:pPr>
              <a:spcBef>
                <a:spcPts val="0"/>
              </a:spcBef>
              <a:buFontTx/>
              <a:buChar char="-"/>
              <a:defRPr/>
            </a:pPr>
            <a:r>
              <a:rPr lang="nl-NL" sz="2000" dirty="0" smtClean="0"/>
              <a:t>Is </a:t>
            </a:r>
            <a:r>
              <a:rPr lang="nl-NL" sz="2000" dirty="0"/>
              <a:t>het probleem concreet aangegeven?</a:t>
            </a:r>
          </a:p>
          <a:p>
            <a:pPr>
              <a:spcBef>
                <a:spcPts val="0"/>
              </a:spcBef>
              <a:buFontTx/>
              <a:buChar char="-"/>
              <a:defRPr/>
            </a:pPr>
            <a:r>
              <a:rPr lang="nl-NL" sz="2000" dirty="0"/>
              <a:t>Is concreet aangegeven wat men van de andere partij verwacht?</a:t>
            </a:r>
          </a:p>
          <a:p>
            <a:pPr>
              <a:spcBef>
                <a:spcPts val="0"/>
              </a:spcBef>
              <a:buFontTx/>
              <a:buChar char="-"/>
              <a:defRPr/>
            </a:pPr>
            <a:r>
              <a:rPr lang="nl-NL" sz="2000" dirty="0"/>
              <a:t>Is er een redelijke termijn gesteld?</a:t>
            </a:r>
          </a:p>
          <a:p>
            <a:pPr>
              <a:spcBef>
                <a:spcPts val="0"/>
              </a:spcBef>
              <a:buFontTx/>
              <a:buChar char="-"/>
              <a:defRPr/>
            </a:pPr>
            <a:endParaRPr lang="nl-NL" sz="2000" dirty="0"/>
          </a:p>
          <a:p>
            <a:pPr>
              <a:spcBef>
                <a:spcPts val="0"/>
              </a:spcBef>
              <a:buFontTx/>
              <a:buChar char="-"/>
              <a:defRPr/>
            </a:pPr>
            <a:r>
              <a:rPr lang="nl-NL" sz="2000" dirty="0"/>
              <a:t>Zijn </a:t>
            </a:r>
            <a:r>
              <a:rPr lang="nl-NL" sz="2000"/>
              <a:t>de </a:t>
            </a:r>
            <a:r>
              <a:rPr lang="nl-NL" sz="2000" smtClean="0"/>
              <a:t>briefconventies adequaat </a:t>
            </a:r>
            <a:r>
              <a:rPr lang="nl-NL" sz="2000" dirty="0"/>
              <a:t>vormgegeven</a:t>
            </a:r>
            <a:r>
              <a:rPr lang="nl-NL" sz="2000" dirty="0" smtClean="0"/>
              <a:t>?</a:t>
            </a:r>
          </a:p>
          <a:p>
            <a:pPr>
              <a:spcBef>
                <a:spcPts val="0"/>
              </a:spcBef>
              <a:buFontTx/>
              <a:buChar char="-"/>
              <a:defRPr/>
            </a:pPr>
            <a:r>
              <a:rPr lang="en-US" sz="2000" dirty="0" smtClean="0"/>
              <a:t>Is de </a:t>
            </a:r>
            <a:r>
              <a:rPr lang="en-US" sz="2000" dirty="0" err="1" smtClean="0"/>
              <a:t>structuur</a:t>
            </a:r>
            <a:r>
              <a:rPr lang="en-US" sz="2000" dirty="0" smtClean="0"/>
              <a:t> </a:t>
            </a:r>
            <a:r>
              <a:rPr lang="en-US" sz="2000" dirty="0" err="1" smtClean="0"/>
              <a:t>logisch</a:t>
            </a:r>
            <a:r>
              <a:rPr lang="en-US" sz="2000" dirty="0" smtClean="0"/>
              <a:t>?</a:t>
            </a:r>
            <a:endParaRPr lang="nl-NL" sz="2000" dirty="0"/>
          </a:p>
          <a:p>
            <a:pPr>
              <a:spcBef>
                <a:spcPts val="0"/>
              </a:spcBef>
              <a:buFontTx/>
              <a:buChar char="-"/>
              <a:defRPr/>
            </a:pPr>
            <a:r>
              <a:rPr lang="nl-NL" sz="2000" dirty="0"/>
              <a:t>Is de tekst adequaat geformuleerd (geen FW/FZ-codes)?</a:t>
            </a:r>
          </a:p>
          <a:p>
            <a:pPr>
              <a:spcBef>
                <a:spcPts val="0"/>
              </a:spcBef>
              <a:buFontTx/>
              <a:buChar char="-"/>
              <a:defRPr/>
            </a:pPr>
            <a:r>
              <a:rPr lang="nl-NL" sz="2000" dirty="0"/>
              <a:t>Is de spelling correct (geen SW/SN-codes)?</a:t>
            </a:r>
          </a:p>
          <a:p>
            <a:pPr>
              <a:spcBef>
                <a:spcPts val="0"/>
              </a:spcBef>
              <a:defRPr/>
            </a:pPr>
            <a:endParaRPr lang="nl-NL" dirty="0"/>
          </a:p>
          <a:p>
            <a:pPr>
              <a:spcBef>
                <a:spcPts val="0"/>
              </a:spcBef>
            </a:pP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3232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57200"/>
            <a:ext cx="8640960" cy="857250"/>
          </a:xfrm>
        </p:spPr>
        <p:txBody>
          <a:bodyPr/>
          <a:lstStyle/>
          <a:p>
            <a:pPr algn="ctr"/>
            <a:r>
              <a:rPr lang="en-US" dirty="0" err="1" smtClean="0"/>
              <a:t>Opdracht</a:t>
            </a:r>
            <a:r>
              <a:rPr lang="en-US" dirty="0" smtClean="0"/>
              <a:t> feedback </a:t>
            </a:r>
            <a:r>
              <a:rPr lang="en-US" dirty="0" err="1" smtClean="0"/>
              <a:t>ingebrekestelling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nl-NL" dirty="0" smtClean="0"/>
          </a:p>
          <a:p>
            <a:pPr marL="0" indent="0">
              <a:buFontTx/>
              <a:buNone/>
              <a:defRPr/>
            </a:pPr>
            <a:r>
              <a:rPr lang="nl-NL" dirty="0" smtClean="0"/>
              <a:t>In tweetallen:</a:t>
            </a:r>
            <a:endParaRPr lang="nl-NL" dirty="0"/>
          </a:p>
          <a:p>
            <a:pPr>
              <a:defRPr/>
            </a:pPr>
            <a:r>
              <a:rPr lang="nl-NL" dirty="0"/>
              <a:t>Bekijk de ingebrekestelling van de ander </a:t>
            </a:r>
            <a:r>
              <a:rPr lang="nl-NL" dirty="0" smtClean="0"/>
              <a:t>kritisch.</a:t>
            </a:r>
            <a:endParaRPr lang="nl-NL" dirty="0"/>
          </a:p>
          <a:p>
            <a:pPr>
              <a:defRPr/>
            </a:pPr>
            <a:r>
              <a:rPr lang="nl-NL" dirty="0"/>
              <a:t>Markeer de ‘antwoorden’ op de kritische beoordelingsvragen concreet in de </a:t>
            </a:r>
            <a:r>
              <a:rPr lang="nl-NL" dirty="0" smtClean="0"/>
              <a:t>tekst.</a:t>
            </a:r>
            <a:endParaRPr lang="nl-NL" dirty="0"/>
          </a:p>
          <a:p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217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Juridisch schrijfproces: drie fasen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nl-NL" dirty="0" smtClean="0"/>
              <a:t>1. Casusanalyse</a:t>
            </a:r>
          </a:p>
          <a:p>
            <a:pPr marL="857250" lvl="1" indent="-457200">
              <a:spcBef>
                <a:spcPts val="1200"/>
              </a:spcBef>
              <a:buNone/>
            </a:pPr>
            <a:r>
              <a:rPr lang="nl-NL" sz="2400" dirty="0" smtClean="0"/>
              <a:t>- Wat is er gebeurd?</a:t>
            </a:r>
          </a:p>
          <a:p>
            <a:pPr marL="622300" lvl="1" indent="-171450">
              <a:buFontTx/>
              <a:buChar char="-"/>
            </a:pPr>
            <a:r>
              <a:rPr lang="nl-NL" sz="2400" dirty="0" smtClean="0"/>
              <a:t>Hoe kwalificeert het recht deze feiten?</a:t>
            </a:r>
          </a:p>
          <a:p>
            <a:pPr marL="622300" lvl="1" indent="-171450">
              <a:buFontTx/>
              <a:buChar char="-"/>
            </a:pPr>
            <a:r>
              <a:rPr lang="nl-NL" sz="2400" dirty="0" smtClean="0"/>
              <a:t>Welke vraag moet beantwoord worden?</a:t>
            </a:r>
          </a:p>
          <a:p>
            <a:pPr marL="622300" lvl="1" indent="-171450">
              <a:buFontTx/>
              <a:buChar char="-"/>
            </a:pPr>
            <a:r>
              <a:rPr lang="nl-NL" sz="2400" dirty="0" smtClean="0"/>
              <a:t>Wat is de juridische casusconclusie?</a:t>
            </a:r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Juridisch schrijfproces 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nl-NL" dirty="0" smtClean="0"/>
              <a:t>2. Communicatiefase</a:t>
            </a:r>
          </a:p>
          <a:p>
            <a:pPr marL="450850" lvl="1" indent="0">
              <a:spcBef>
                <a:spcPts val="1200"/>
              </a:spcBef>
              <a:buNone/>
            </a:pPr>
            <a:r>
              <a:rPr lang="nl-NL" sz="2400" dirty="0" smtClean="0"/>
              <a:t>- Welke tekstsoort?</a:t>
            </a:r>
          </a:p>
          <a:p>
            <a:pPr marL="622300" lvl="1" indent="-171450">
              <a:buFontTx/>
              <a:buChar char="-"/>
            </a:pPr>
            <a:r>
              <a:rPr lang="nl-NL" sz="2400" dirty="0" smtClean="0"/>
              <a:t>Wat is het tekstdoel? </a:t>
            </a:r>
          </a:p>
          <a:p>
            <a:pPr marL="622300" lvl="1" indent="-171450">
              <a:buFontTx/>
              <a:buChar char="-"/>
            </a:pPr>
            <a:r>
              <a:rPr lang="nl-NL" sz="2400" dirty="0" smtClean="0"/>
              <a:t>Wat is de doelgroep?</a:t>
            </a:r>
          </a:p>
          <a:p>
            <a:pPr marL="450850" lvl="1" indent="0">
              <a:buFontTx/>
              <a:buChar char="-"/>
            </a:pPr>
            <a:r>
              <a:rPr lang="nl-NL" sz="2400" dirty="0" smtClean="0"/>
              <a:t>- Wat wil/moet de ander weten?</a:t>
            </a:r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Juridisch schrijfproces (3)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nl-NL" dirty="0" smtClean="0"/>
              <a:t>3. Realisatiefase</a:t>
            </a:r>
          </a:p>
          <a:p>
            <a:pPr lvl="1" indent="-342900">
              <a:spcBef>
                <a:spcPts val="1200"/>
              </a:spcBef>
            </a:pPr>
            <a:r>
              <a:rPr lang="nl-NL" sz="2400" dirty="0" smtClean="0"/>
              <a:t>Hoe bereid ik mijn schrijftaak voor?</a:t>
            </a:r>
          </a:p>
          <a:p>
            <a:pPr lvl="1" indent="-342900"/>
            <a:r>
              <a:rPr lang="nl-NL" sz="2400" dirty="0" smtClean="0"/>
              <a:t>Hoe structureer ik mijn tekst?</a:t>
            </a:r>
          </a:p>
          <a:p>
            <a:pPr lvl="1" indent="-342900"/>
            <a:r>
              <a:rPr lang="nl-NL" sz="2400" dirty="0" smtClean="0"/>
              <a:t>Hoe presenteer ik mijn tekst?</a:t>
            </a:r>
            <a:br>
              <a:rPr lang="nl-NL" sz="2400" dirty="0" smtClean="0"/>
            </a:br>
            <a:endParaRPr lang="nl-NL" sz="2400" dirty="0" smtClean="0"/>
          </a:p>
          <a:p>
            <a:pPr lvl="1" indent="-342900">
              <a:buNone/>
            </a:pPr>
            <a:r>
              <a:rPr lang="nl-NL" sz="2400" dirty="0" smtClean="0"/>
              <a:t>	→ verschillende schrijfrondes </a:t>
            </a:r>
            <a:r>
              <a:rPr lang="nl-NL" sz="2400" dirty="0" smtClean="0">
                <a:hlinkClick r:id="rId2"/>
              </a:rPr>
              <a:t>filmpje</a:t>
            </a:r>
            <a:endParaRPr lang="nl-NL" sz="2400" dirty="0" smtClean="0"/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Juridische</a:t>
            </a:r>
            <a:r>
              <a:rPr lang="en-US" dirty="0" smtClean="0"/>
              <a:t> </a:t>
            </a:r>
            <a:r>
              <a:rPr lang="en-US" dirty="0" err="1" smtClean="0"/>
              <a:t>adviesbrief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nl-NL" dirty="0"/>
              <a:t> Communicatie tussen een jurist en een cliënt (leek)</a:t>
            </a:r>
          </a:p>
          <a:p>
            <a:pPr marL="0" indent="0">
              <a:buNone/>
            </a:pPr>
            <a:endParaRPr lang="nl-NL" dirty="0"/>
          </a:p>
          <a:p>
            <a:pPr marL="180975" indent="-180975"/>
            <a:r>
              <a:rPr lang="nl-NL" dirty="0" smtClean="0"/>
              <a:t>Communicatief </a:t>
            </a:r>
            <a:r>
              <a:rPr lang="nl-NL" dirty="0"/>
              <a:t>doel: cliënt informeren over de meest wenselijke juridische stappen in een conflict</a:t>
            </a:r>
          </a:p>
          <a:p>
            <a:pPr marL="0" indent="0">
              <a:buNone/>
            </a:pPr>
            <a:endParaRPr lang="nl-NL" dirty="0"/>
          </a:p>
          <a:p>
            <a:pPr marL="0" indent="0"/>
            <a:r>
              <a:rPr lang="nl-NL" dirty="0"/>
              <a:t> Procedureel doel: niet van toepassing</a:t>
            </a:r>
          </a:p>
          <a:p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80C7-F00C-4CA8-9492-3FF3DEACAECE}" type="datetime4">
              <a:rPr lang="nl-NL" smtClean="0"/>
              <a:pPr/>
              <a:t>May 22, 2014</a:t>
            </a:fld>
            <a:endParaRPr lang="en-US" i="0">
              <a:latin typeface="Times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3B51AD-FAE1-C242-BC30-E1BF15B76FE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602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ege presentatie">
  <a:themeElements>
    <a:clrScheme name="Lege presentat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ge presentati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Lege presentat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806</Words>
  <Application>Microsoft Macintosh PowerPoint</Application>
  <PresentationFormat>On-screen Show (16:9)</PresentationFormat>
  <Paragraphs>187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Lege presentatie</vt:lpstr>
      <vt:lpstr>Juridische schrijfvaardigheden 1: de brief</vt:lpstr>
      <vt:lpstr>Opgegeven huiswerk voor deze week</vt:lpstr>
      <vt:lpstr>Opbouw van deze les</vt:lpstr>
      <vt:lpstr>Kritische beoordelingsvragen ingebrekestelling</vt:lpstr>
      <vt:lpstr>Opdracht feedback ingebrekestelling</vt:lpstr>
      <vt:lpstr>Juridisch schrijfproces: drie fasen</vt:lpstr>
      <vt:lpstr>Juridisch schrijfproces (2)</vt:lpstr>
      <vt:lpstr>Juridisch schrijfproces (3) </vt:lpstr>
      <vt:lpstr>Juridische adviesbrief</vt:lpstr>
      <vt:lpstr>Structuur adviesbrief: alinea 1</vt:lpstr>
      <vt:lpstr>Opdracht inleiding schrijven</vt:lpstr>
      <vt:lpstr>Casus </vt:lpstr>
      <vt:lpstr>Structuur adviesbrief: alinea 2</vt:lpstr>
      <vt:lpstr>Structuur van adviesbrief: alinea 3</vt:lpstr>
      <vt:lpstr>Structuur van adviesbrief: alinea 4</vt:lpstr>
      <vt:lpstr>Structuur van adviesbrief: alinea 5 </vt:lpstr>
      <vt:lpstr>Alinea ‘Advies’</vt:lpstr>
      <vt:lpstr>Structuur van adviesbrief: alinea 6</vt:lpstr>
      <vt:lpstr>Kritische beoordelingsvragen juridische adviesbrief (1) </vt:lpstr>
      <vt:lpstr>Kritische beoordelingsvragen juridische adviesbrief (2)</vt:lpstr>
      <vt:lpstr>Huiswerk voor week 3</vt:lpstr>
    </vt:vector>
  </TitlesOfParts>
  <Company>Fontys Hogescholen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Iris Roothans</dc:creator>
  <cp:lastModifiedBy>Josje Kuenen</cp:lastModifiedBy>
  <cp:revision>99</cp:revision>
  <dcterms:created xsi:type="dcterms:W3CDTF">2010-06-22T08:33:23Z</dcterms:created>
  <dcterms:modified xsi:type="dcterms:W3CDTF">2014-05-22T13:34:55Z</dcterms:modified>
</cp:coreProperties>
</file>